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  <p:sldMasterId id="2147483790" r:id="rId2"/>
  </p:sldMasterIdLst>
  <p:notesMasterIdLst>
    <p:notesMasterId r:id="rId41"/>
  </p:notesMasterIdLst>
  <p:handoutMasterIdLst>
    <p:handoutMasterId r:id="rId42"/>
  </p:handoutMasterIdLst>
  <p:sldIdLst>
    <p:sldId id="403" r:id="rId3"/>
    <p:sldId id="396" r:id="rId4"/>
    <p:sldId id="378" r:id="rId5"/>
    <p:sldId id="465" r:id="rId6"/>
    <p:sldId id="408" r:id="rId7"/>
    <p:sldId id="410" r:id="rId8"/>
    <p:sldId id="412" r:id="rId9"/>
    <p:sldId id="466" r:id="rId10"/>
    <p:sldId id="404" r:id="rId11"/>
    <p:sldId id="467" r:id="rId12"/>
    <p:sldId id="421" r:id="rId13"/>
    <p:sldId id="463" r:id="rId14"/>
    <p:sldId id="422" r:id="rId15"/>
    <p:sldId id="453" r:id="rId16"/>
    <p:sldId id="423" r:id="rId17"/>
    <p:sldId id="425" r:id="rId18"/>
    <p:sldId id="456" r:id="rId19"/>
    <p:sldId id="429" r:id="rId20"/>
    <p:sldId id="428" r:id="rId21"/>
    <p:sldId id="432" r:id="rId22"/>
    <p:sldId id="468" r:id="rId23"/>
    <p:sldId id="415" r:id="rId24"/>
    <p:sldId id="417" r:id="rId25"/>
    <p:sldId id="418" r:id="rId26"/>
    <p:sldId id="420" r:id="rId27"/>
    <p:sldId id="437" r:id="rId28"/>
    <p:sldId id="469" r:id="rId29"/>
    <p:sldId id="434" r:id="rId30"/>
    <p:sldId id="435" r:id="rId31"/>
    <p:sldId id="454" r:id="rId32"/>
    <p:sldId id="443" r:id="rId33"/>
    <p:sldId id="444" r:id="rId34"/>
    <p:sldId id="445" r:id="rId35"/>
    <p:sldId id="470" r:id="rId36"/>
    <p:sldId id="447" r:id="rId37"/>
    <p:sldId id="436" r:id="rId38"/>
    <p:sldId id="448" r:id="rId39"/>
    <p:sldId id="450" r:id="rId40"/>
  </p:sldIdLst>
  <p:sldSz cx="9144000" cy="6858000" type="screen4x3"/>
  <p:notesSz cx="10234613" cy="70993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5613" indent="1588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2813" indent="1588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0013" indent="1588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7213" indent="1588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" userDrawn="1">
          <p15:clr>
            <a:srgbClr val="A4A3A4"/>
          </p15:clr>
        </p15:guide>
        <p15:guide id="2" orient="horz" pos="3727" userDrawn="1">
          <p15:clr>
            <a:srgbClr val="A4A3A4"/>
          </p15:clr>
        </p15:guide>
        <p15:guide id="3" orient="horz" pos="2594" userDrawn="1">
          <p15:clr>
            <a:srgbClr val="A4A3A4"/>
          </p15:clr>
        </p15:guide>
        <p15:guide id="4" orient="horz" pos="4137" userDrawn="1">
          <p15:clr>
            <a:srgbClr val="A4A3A4"/>
          </p15:clr>
        </p15:guide>
        <p15:guide id="5" orient="horz" pos="717" userDrawn="1">
          <p15:clr>
            <a:srgbClr val="A4A3A4"/>
          </p15:clr>
        </p15:guide>
        <p15:guide id="6" orient="horz" pos="597" userDrawn="1">
          <p15:clr>
            <a:srgbClr val="A4A3A4"/>
          </p15:clr>
        </p15:guide>
        <p15:guide id="7" orient="horz" pos="1541" userDrawn="1">
          <p15:clr>
            <a:srgbClr val="A4A3A4"/>
          </p15:clr>
        </p15:guide>
        <p15:guide id="8" orient="horz" pos="3387" userDrawn="1">
          <p15:clr>
            <a:srgbClr val="A4A3A4"/>
          </p15:clr>
        </p15:guide>
        <p15:guide id="9" pos="4041" userDrawn="1">
          <p15:clr>
            <a:srgbClr val="A4A3A4"/>
          </p15:clr>
        </p15:guide>
        <p15:guide id="10" pos="5591" userDrawn="1">
          <p15:clr>
            <a:srgbClr val="A4A3A4"/>
          </p15:clr>
        </p15:guide>
        <p15:guide id="11" pos="274" userDrawn="1">
          <p15:clr>
            <a:srgbClr val="A4A3A4"/>
          </p15:clr>
        </p15:guide>
        <p15:guide id="12" pos="1584" userDrawn="1">
          <p15:clr>
            <a:srgbClr val="A4A3A4"/>
          </p15:clr>
        </p15:guide>
        <p15:guide id="13" pos="472" userDrawn="1">
          <p15:clr>
            <a:srgbClr val="A4A3A4"/>
          </p15:clr>
        </p15:guide>
        <p15:guide id="14" pos="1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7">
          <p15:clr>
            <a:srgbClr val="A4A3A4"/>
          </p15:clr>
        </p15:guide>
        <p15:guide id="2" pos="322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DDDDDD"/>
    <a:srgbClr val="F8F8F8"/>
    <a:srgbClr val="808080"/>
    <a:srgbClr val="1D66AF"/>
    <a:srgbClr val="990000"/>
    <a:srgbClr val="CC0000"/>
    <a:srgbClr val="008080"/>
    <a:srgbClr val="009999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8" autoAdjust="0"/>
    <p:restoredTop sz="99367" autoAdjust="0"/>
  </p:normalViewPr>
  <p:slideViewPr>
    <p:cSldViewPr snapToGrid="0" showGuides="1">
      <p:cViewPr varScale="1">
        <p:scale>
          <a:sx n="83" d="100"/>
          <a:sy n="83" d="100"/>
        </p:scale>
        <p:origin x="1157" y="62"/>
      </p:cViewPr>
      <p:guideLst>
        <p:guide orient="horz" pos="214"/>
        <p:guide orient="horz" pos="3727"/>
        <p:guide orient="horz" pos="2594"/>
        <p:guide orient="horz" pos="4137"/>
        <p:guide orient="horz" pos="717"/>
        <p:guide orient="horz" pos="597"/>
        <p:guide orient="horz" pos="1541"/>
        <p:guide orient="horz" pos="3387"/>
        <p:guide pos="4041"/>
        <p:guide pos="5591"/>
        <p:guide pos="274"/>
        <p:guide pos="1584"/>
        <p:guide pos="472"/>
        <p:guide pos="1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-2772" y="-96"/>
      </p:cViewPr>
      <p:guideLst>
        <p:guide orient="horz" pos="2237"/>
        <p:guide pos="3225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32" tIns="47617" rIns="95232" bIns="47617" numCol="1" anchor="t" anchorCtr="0" compatLnSpc="1">
            <a:prstTxWarp prst="textNoShape">
              <a:avLst/>
            </a:prstTxWarp>
          </a:bodyPr>
          <a:lstStyle>
            <a:lvl1pPr defTabSz="950913">
              <a:defRPr sz="1500" smtClean="0"/>
            </a:lvl1pPr>
          </a:lstStyle>
          <a:p>
            <a:pPr>
              <a:defRPr/>
            </a:pPr>
            <a:r>
              <a:rPr lang="de-DE"/>
              <a:t>ifs Präsentation 03-2007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9138" y="0"/>
            <a:ext cx="44354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32" tIns="47617" rIns="95232" bIns="47617" numCol="1" anchor="t" anchorCtr="0" compatLnSpc="1">
            <a:prstTxWarp prst="textNoShape">
              <a:avLst/>
            </a:prstTxWarp>
          </a:bodyPr>
          <a:lstStyle>
            <a:lvl1pPr algn="r" defTabSz="950913">
              <a:defRPr sz="15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6875"/>
            <a:ext cx="44354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32" tIns="47617" rIns="95232" bIns="47617" numCol="1" anchor="b" anchorCtr="0" compatLnSpc="1">
            <a:prstTxWarp prst="textNoShape">
              <a:avLst/>
            </a:prstTxWarp>
          </a:bodyPr>
          <a:lstStyle>
            <a:lvl1pPr defTabSz="950913">
              <a:defRPr sz="1500" smtClean="0"/>
            </a:lvl1pPr>
          </a:lstStyle>
          <a:p>
            <a:pPr>
              <a:defRPr/>
            </a:pPr>
            <a:r>
              <a:rPr lang="de-DE"/>
              <a:t>\\Fuegetechnik.local\dfs\vorlagen\Praesentationen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9138" y="6746875"/>
            <a:ext cx="44354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32" tIns="47617" rIns="95232" bIns="47617" numCol="1" anchor="b" anchorCtr="0" compatLnSpc="1">
            <a:prstTxWarp prst="textNoShape">
              <a:avLst/>
            </a:prstTxWarp>
          </a:bodyPr>
          <a:lstStyle>
            <a:lvl1pPr algn="r" defTabSz="950913">
              <a:defRPr sz="1500" smtClean="0"/>
            </a:lvl1pPr>
          </a:lstStyle>
          <a:p>
            <a:pPr>
              <a:defRPr/>
            </a:pPr>
            <a:fld id="{2462BEA2-BAF8-4FDA-B1E3-CE57F1BC8EB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418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07" tIns="48253" rIns="96507" bIns="48253" numCol="1" anchor="t" anchorCtr="0" compatLnSpc="1">
            <a:prstTxWarp prst="textNoShape">
              <a:avLst/>
            </a:prstTxWarp>
          </a:bodyPr>
          <a:lstStyle>
            <a:lvl1pPr defTabSz="963613">
              <a:defRPr sz="15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845175" y="0"/>
            <a:ext cx="43307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07" tIns="48253" rIns="96507" bIns="48253" numCol="1" anchor="t" anchorCtr="0" compatLnSpc="1">
            <a:prstTxWarp prst="textNoShape">
              <a:avLst/>
            </a:prstTxWarp>
          </a:bodyPr>
          <a:lstStyle>
            <a:lvl1pPr algn="r" defTabSz="963613">
              <a:defRPr sz="15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81375" y="552450"/>
            <a:ext cx="3532188" cy="26495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403350" y="3368675"/>
            <a:ext cx="748506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07" tIns="48253" rIns="96507" bIns="482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32588"/>
            <a:ext cx="4441825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07" tIns="48253" rIns="96507" bIns="48253" numCol="1" anchor="b" anchorCtr="0" compatLnSpc="1">
            <a:prstTxWarp prst="textNoShape">
              <a:avLst/>
            </a:prstTxWarp>
          </a:bodyPr>
          <a:lstStyle>
            <a:lvl1pPr defTabSz="963613">
              <a:defRPr sz="15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45175" y="6732588"/>
            <a:ext cx="433070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07" tIns="48253" rIns="96507" bIns="48253" numCol="1" anchor="b" anchorCtr="0" compatLnSpc="1">
            <a:prstTxWarp prst="textNoShape">
              <a:avLst/>
            </a:prstTxWarp>
          </a:bodyPr>
          <a:lstStyle>
            <a:lvl1pPr algn="r" defTabSz="963613">
              <a:defRPr sz="1500" smtClean="0"/>
            </a:lvl1pPr>
          </a:lstStyle>
          <a:p>
            <a:pPr>
              <a:defRPr/>
            </a:pPr>
            <a:fld id="{2CEE2333-89FF-4464-AF53-A65D91CABDE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22"/>
          <p:cNvSpPr>
            <a:spLocks noChangeArrowheads="1"/>
          </p:cNvSpPr>
          <p:nvPr userDrawn="1"/>
        </p:nvSpPr>
        <p:spPr bwMode="auto">
          <a:xfrm>
            <a:off x="296865" y="1449388"/>
            <a:ext cx="8550275" cy="26543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b="0">
                <a:solidFill>
                  <a:srgbClr val="000000"/>
                </a:solidFill>
              </a:rPr>
              <a:t>Platzhalter für Bild, Bild auf Titelfolie hinter das Logo einsetzen</a:t>
            </a:r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287338" y="4103688"/>
            <a:ext cx="8583612" cy="2192337"/>
          </a:xfrm>
          <a:prstGeom prst="rect">
            <a:avLst/>
          </a:prstGeom>
          <a:solidFill>
            <a:srgbClr val="FFF0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b="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287338" y="6297614"/>
            <a:ext cx="8583612" cy="287337"/>
          </a:xfrm>
          <a:prstGeom prst="rect">
            <a:avLst/>
          </a:prstGeom>
          <a:solidFill>
            <a:srgbClr val="BE1E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b="0">
              <a:solidFill>
                <a:srgbClr val="000000"/>
              </a:solidFill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4356100"/>
            <a:ext cx="7772400" cy="8731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30263" y="5499101"/>
            <a:ext cx="7747000" cy="33337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Vorname, Nachname des Referenten, Datum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490857" y="566738"/>
            <a:ext cx="173797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200" b="1" dirty="0">
                <a:solidFill>
                  <a:srgbClr val="000000"/>
                </a:solidFill>
                <a:latin typeface="Arial"/>
              </a:rPr>
              <a:t>Institut für Füge- und</a:t>
            </a:r>
          </a:p>
          <a:p>
            <a:pPr>
              <a:defRPr/>
            </a:pPr>
            <a:r>
              <a:rPr lang="de-DE" sz="1200" b="1" dirty="0">
                <a:solidFill>
                  <a:srgbClr val="000000"/>
                </a:solidFill>
                <a:latin typeface="Arial"/>
              </a:rPr>
              <a:t>Schweißtechnik</a:t>
            </a:r>
          </a:p>
        </p:txBody>
      </p:sp>
      <p:pic>
        <p:nvPicPr>
          <p:cNvPr id="11" name="Picture 11" descr="ifs-Logo-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62938" y="490538"/>
            <a:ext cx="641350" cy="60166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0" y="1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 b="0">
              <a:solidFill>
                <a:srgbClr val="4DA6CB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31800" y="1339851"/>
            <a:ext cx="8370888" cy="4622800"/>
          </a:xfrm>
          <a:noFill/>
        </p:spPr>
        <p:txBody>
          <a:bodyPr/>
          <a:lstStyle/>
          <a:p>
            <a:pPr lvl="1"/>
            <a:r>
              <a:rPr lang="de-DE" dirty="0" err="1"/>
              <a:t>Kisuaeli</a:t>
            </a:r>
            <a:r>
              <a:rPr lang="de-DE" dirty="0"/>
              <a:t> </a:t>
            </a:r>
            <a:r>
              <a:rPr lang="de-DE" dirty="0" err="1"/>
              <a:t>antux</a:t>
            </a:r>
            <a:r>
              <a:rPr lang="de-DE" dirty="0"/>
              <a:t> in </a:t>
            </a:r>
            <a:r>
              <a:rPr lang="de-DE" dirty="0" err="1"/>
              <a:t>weimi</a:t>
            </a:r>
            <a:r>
              <a:rPr lang="de-DE" dirty="0"/>
              <a:t> </a:t>
            </a:r>
            <a:r>
              <a:rPr lang="de-DE" dirty="0" err="1"/>
              <a:t>kameran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Populario</a:t>
            </a:r>
            <a:r>
              <a:rPr lang="de-DE" dirty="0"/>
              <a:t> </a:t>
            </a:r>
            <a:r>
              <a:rPr lang="de-DE" dirty="0" err="1"/>
              <a:t>falst</a:t>
            </a:r>
            <a:endParaRPr lang="de-DE" dirty="0"/>
          </a:p>
          <a:p>
            <a:pPr lvl="1"/>
            <a:r>
              <a:rPr lang="de-DE" dirty="0" err="1"/>
              <a:t>Quol</a:t>
            </a:r>
            <a:r>
              <a:rPr lang="de-DE" dirty="0"/>
              <a:t> </a:t>
            </a:r>
            <a:r>
              <a:rPr lang="de-DE" dirty="0" err="1"/>
              <a:t>damnarin</a:t>
            </a:r>
            <a:r>
              <a:rPr lang="de-DE" dirty="0"/>
              <a:t> </a:t>
            </a:r>
            <a:r>
              <a:rPr lang="de-DE" dirty="0" err="1"/>
              <a:t>Tropi</a:t>
            </a:r>
            <a:r>
              <a:rPr lang="de-DE" dirty="0"/>
              <a:t> zu </a:t>
            </a:r>
            <a:r>
              <a:rPr lang="de-DE" dirty="0" err="1"/>
              <a:t>klenne</a:t>
            </a:r>
            <a:r>
              <a:rPr lang="de-DE" dirty="0"/>
              <a:t> </a:t>
            </a:r>
            <a:r>
              <a:rPr lang="de-DE" dirty="0" err="1"/>
              <a:t>perdi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Utilira</a:t>
            </a:r>
            <a:r>
              <a:rPr lang="de-DE" dirty="0"/>
              <a:t> </a:t>
            </a:r>
            <a:r>
              <a:rPr lang="de-DE" dirty="0" err="1"/>
              <a:t>regau</a:t>
            </a:r>
            <a:r>
              <a:rPr lang="de-DE" dirty="0"/>
              <a:t> </a:t>
            </a:r>
            <a:r>
              <a:rPr lang="de-DE" dirty="0" err="1"/>
              <a:t>socht</a:t>
            </a:r>
            <a:r>
              <a:rPr lang="de-DE" dirty="0"/>
              <a:t> mol sunt</a:t>
            </a:r>
          </a:p>
          <a:p>
            <a:pPr lvl="1"/>
            <a:r>
              <a:rPr lang="de-DE" dirty="0"/>
              <a:t>Her </a:t>
            </a:r>
            <a:r>
              <a:rPr lang="de-DE" dirty="0" err="1"/>
              <a:t>mitant</a:t>
            </a:r>
            <a:r>
              <a:rPr lang="de-DE" dirty="0"/>
              <a:t> </a:t>
            </a:r>
            <a:r>
              <a:rPr lang="de-DE" dirty="0" err="1"/>
              <a:t>dur</a:t>
            </a:r>
            <a:r>
              <a:rPr lang="de-DE" dirty="0"/>
              <a:t> </a:t>
            </a:r>
            <a:r>
              <a:rPr lang="de-DE" dirty="0" err="1"/>
              <a:t>Wolche</a:t>
            </a:r>
            <a:r>
              <a:rPr lang="de-DE" dirty="0"/>
              <a:t> to </a:t>
            </a:r>
            <a:r>
              <a:rPr lang="de-DE" dirty="0" err="1"/>
              <a:t>illemit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111126"/>
            <a:ext cx="8375650" cy="708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431800" y="1042989"/>
            <a:ext cx="8375650" cy="4772025"/>
          </a:xfrm>
        </p:spPr>
        <p:txBody>
          <a:bodyPr/>
          <a:lstStyle/>
          <a:p>
            <a:pPr lvl="0"/>
            <a:endParaRPr lang="de-DE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1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 b="0">
              <a:solidFill>
                <a:srgbClr val="4DA6CB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Rectangle 3"/>
          <p:cNvSpPr>
            <a:spLocks noGrp="1" noChangeArrowheads="1"/>
          </p:cNvSpPr>
          <p:nvPr userDrawn="1">
            <p:ph type="body" idx="1"/>
          </p:nvPr>
        </p:nvSpPr>
        <p:spPr bwMode="gray">
          <a:xfrm>
            <a:off x="431800" y="1339851"/>
            <a:ext cx="8370888" cy="4622800"/>
          </a:xfrm>
          <a:noFill/>
        </p:spPr>
        <p:txBody>
          <a:bodyPr/>
          <a:lstStyle/>
          <a:p>
            <a:pPr lvl="1">
              <a:buClr>
                <a:srgbClr val="C0C0C0"/>
              </a:buClr>
            </a:pPr>
            <a:r>
              <a:rPr lang="de-DE" sz="2000" dirty="0" err="1">
                <a:solidFill>
                  <a:srgbClr val="C0C0C0"/>
                </a:solidFill>
              </a:rPr>
              <a:t>Kisuaeli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antux</a:t>
            </a:r>
            <a:r>
              <a:rPr lang="de-DE" sz="2000" dirty="0">
                <a:solidFill>
                  <a:srgbClr val="C0C0C0"/>
                </a:solidFill>
              </a:rPr>
              <a:t> in </a:t>
            </a:r>
            <a:r>
              <a:rPr lang="de-DE" sz="2000" dirty="0" err="1">
                <a:solidFill>
                  <a:srgbClr val="C0C0C0"/>
                </a:solidFill>
              </a:rPr>
              <a:t>weimi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kameran</a:t>
            </a:r>
            <a:r>
              <a:rPr lang="de-DE" sz="2000" dirty="0"/>
              <a:t> </a:t>
            </a:r>
          </a:p>
          <a:p>
            <a:pPr lvl="1">
              <a:buClr>
                <a:srgbClr val="C0C0C0"/>
              </a:buClr>
            </a:pPr>
            <a:r>
              <a:rPr lang="de-DE" sz="2000" dirty="0" err="1">
                <a:solidFill>
                  <a:srgbClr val="C0C0C0"/>
                </a:solidFill>
              </a:rPr>
              <a:t>Populario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falst</a:t>
            </a:r>
            <a:endParaRPr lang="de-DE" sz="2000" dirty="0">
              <a:solidFill>
                <a:srgbClr val="C0C0C0"/>
              </a:solidFill>
            </a:endParaRPr>
          </a:p>
          <a:p>
            <a:pPr lvl="1"/>
            <a:r>
              <a:rPr lang="de-DE" sz="2000" dirty="0" err="1"/>
              <a:t>Quol</a:t>
            </a:r>
            <a:r>
              <a:rPr lang="de-DE" sz="2000" dirty="0"/>
              <a:t> </a:t>
            </a:r>
            <a:r>
              <a:rPr lang="de-DE" sz="2000" dirty="0" err="1"/>
              <a:t>damnarin</a:t>
            </a:r>
            <a:r>
              <a:rPr lang="de-DE" sz="2000" dirty="0"/>
              <a:t> </a:t>
            </a:r>
            <a:r>
              <a:rPr lang="de-DE" sz="2000" dirty="0" err="1"/>
              <a:t>Tropi</a:t>
            </a:r>
            <a:r>
              <a:rPr lang="de-DE" sz="2000" dirty="0"/>
              <a:t> zu </a:t>
            </a:r>
            <a:r>
              <a:rPr lang="de-DE" sz="2000" dirty="0" err="1"/>
              <a:t>klenne</a:t>
            </a:r>
            <a:r>
              <a:rPr lang="de-DE" sz="2000" dirty="0"/>
              <a:t> </a:t>
            </a:r>
            <a:r>
              <a:rPr lang="de-DE" sz="2000" dirty="0" err="1"/>
              <a:t>perdi</a:t>
            </a:r>
            <a:r>
              <a:rPr lang="de-DE" sz="2000" dirty="0"/>
              <a:t> </a:t>
            </a:r>
          </a:p>
          <a:p>
            <a:pPr lvl="1">
              <a:buClr>
                <a:srgbClr val="C0C0C0"/>
              </a:buClr>
            </a:pPr>
            <a:r>
              <a:rPr lang="de-DE" sz="2000" dirty="0" err="1">
                <a:solidFill>
                  <a:srgbClr val="C0C0C0"/>
                </a:solidFill>
              </a:rPr>
              <a:t>Utilira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regau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socht</a:t>
            </a:r>
            <a:r>
              <a:rPr lang="de-DE" sz="2000" dirty="0">
                <a:solidFill>
                  <a:srgbClr val="C0C0C0"/>
                </a:solidFill>
              </a:rPr>
              <a:t> mol sunt</a:t>
            </a:r>
          </a:p>
          <a:p>
            <a:pPr lvl="1">
              <a:buClr>
                <a:srgbClr val="C0C0C0"/>
              </a:buClr>
            </a:pPr>
            <a:r>
              <a:rPr lang="de-DE" sz="2000" dirty="0">
                <a:solidFill>
                  <a:srgbClr val="C0C0C0"/>
                </a:solidFill>
              </a:rPr>
              <a:t>Her </a:t>
            </a:r>
            <a:r>
              <a:rPr lang="de-DE" sz="2000" dirty="0" err="1">
                <a:solidFill>
                  <a:srgbClr val="C0C0C0"/>
                </a:solidFill>
              </a:rPr>
              <a:t>mitant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dur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Wolche</a:t>
            </a:r>
            <a:r>
              <a:rPr lang="de-DE" sz="2000" dirty="0">
                <a:solidFill>
                  <a:srgbClr val="C0C0C0"/>
                </a:solidFill>
              </a:rPr>
              <a:t> to </a:t>
            </a:r>
            <a:r>
              <a:rPr lang="de-DE" sz="2000" dirty="0" err="1">
                <a:solidFill>
                  <a:srgbClr val="C0C0C0"/>
                </a:solidFill>
              </a:rPr>
              <a:t>illemit</a:t>
            </a:r>
            <a:endParaRPr lang="de-DE" sz="2000" dirty="0">
              <a:solidFill>
                <a:srgbClr val="C0C0C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111126"/>
            <a:ext cx="8375650" cy="708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431800" y="1042989"/>
            <a:ext cx="8375650" cy="4772025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7"/>
          <p:cNvSpPr>
            <a:spLocks noChangeArrowheads="1"/>
          </p:cNvSpPr>
          <p:nvPr userDrawn="1"/>
        </p:nvSpPr>
        <p:spPr bwMode="auto">
          <a:xfrm>
            <a:off x="287338" y="4103688"/>
            <a:ext cx="8583612" cy="2192337"/>
          </a:xfrm>
          <a:prstGeom prst="rect">
            <a:avLst/>
          </a:prstGeom>
          <a:solidFill>
            <a:srgbClr val="FFF0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de-DE" b="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6" name="Rectangle 18"/>
          <p:cNvSpPr>
            <a:spLocks noChangeArrowheads="1"/>
          </p:cNvSpPr>
          <p:nvPr userDrawn="1"/>
        </p:nvSpPr>
        <p:spPr bwMode="auto">
          <a:xfrm>
            <a:off x="287338" y="6297614"/>
            <a:ext cx="8583612" cy="287337"/>
          </a:xfrm>
          <a:prstGeom prst="rect">
            <a:avLst/>
          </a:prstGeom>
          <a:solidFill>
            <a:srgbClr val="BE1E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b="0">
              <a:solidFill>
                <a:srgbClr val="000000"/>
              </a:solidFill>
            </a:endParaRPr>
          </a:p>
        </p:txBody>
      </p:sp>
      <p:pic>
        <p:nvPicPr>
          <p:cNvPr id="103438" name="Picture 11" descr="ifs-Logo-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62938" y="490538"/>
            <a:ext cx="641350" cy="60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0263" y="4354513"/>
            <a:ext cx="7772400" cy="874712"/>
          </a:xfrm>
        </p:spPr>
        <p:txBody>
          <a:bodyPr/>
          <a:lstStyle>
            <a:lvl1pPr>
              <a:defRPr smtClean="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0342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0265" y="5497513"/>
            <a:ext cx="7748587" cy="334962"/>
          </a:xfrm>
        </p:spPr>
        <p:txBody>
          <a:bodyPr/>
          <a:lstStyle>
            <a:lvl1pPr marL="0" indent="0">
              <a:defRPr smtClean="0"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2" name="Rectangle 22"/>
          <p:cNvSpPr>
            <a:spLocks noChangeArrowheads="1"/>
          </p:cNvSpPr>
          <p:nvPr userDrawn="1"/>
        </p:nvSpPr>
        <p:spPr bwMode="auto">
          <a:xfrm>
            <a:off x="296865" y="1449388"/>
            <a:ext cx="8550275" cy="26543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de-DE" b="0">
                <a:solidFill>
                  <a:srgbClr val="000000"/>
                </a:solidFill>
              </a:rPr>
              <a:t>Platzhalter für Bild, Bild auf Titelfolie hinter das Logo einsetzen</a:t>
            </a:r>
          </a:p>
        </p:txBody>
      </p:sp>
      <p:pic>
        <p:nvPicPr>
          <p:cNvPr id="103436" name="Picture 13" descr="TUBS_CO_150dpi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741363"/>
            <a:ext cx="2517775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feld 9"/>
          <p:cNvSpPr txBox="1"/>
          <p:nvPr userDrawn="1"/>
        </p:nvSpPr>
        <p:spPr>
          <a:xfrm>
            <a:off x="6416675" y="566738"/>
            <a:ext cx="173797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de-DE" sz="1200">
                <a:solidFill>
                  <a:srgbClr val="000000"/>
                </a:solidFill>
              </a:rPr>
              <a:t>Institut für Füge- und</a:t>
            </a:r>
          </a:p>
          <a:p>
            <a:r>
              <a:rPr lang="de-DE" sz="1200">
                <a:solidFill>
                  <a:srgbClr val="000000"/>
                </a:solidFill>
              </a:rPr>
              <a:t>Schweißtechnik</a:t>
            </a: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111126"/>
            <a:ext cx="8375650" cy="708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31800" y="1138239"/>
            <a:ext cx="4111625" cy="46767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95827" y="1138239"/>
            <a:ext cx="4111625" cy="46767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 b="0">
              <a:solidFill>
                <a:srgbClr val="4DA6CB"/>
              </a:solidFill>
            </a:endParaRPr>
          </a:p>
        </p:txBody>
      </p:sp>
      <p:sp>
        <p:nvSpPr>
          <p:cNvPr id="1038" name="Line 14"/>
          <p:cNvSpPr>
            <a:spLocks noChangeShapeType="1"/>
          </p:cNvSpPr>
          <p:nvPr userDrawn="1"/>
        </p:nvSpPr>
        <p:spPr bwMode="auto">
          <a:xfrm>
            <a:off x="0" y="6091238"/>
            <a:ext cx="9144000" cy="0"/>
          </a:xfrm>
          <a:prstGeom prst="line">
            <a:avLst/>
          </a:prstGeom>
          <a:noFill/>
          <a:ln w="9525">
            <a:solidFill>
              <a:srgbClr val="BE1E3C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b="0">
              <a:solidFill>
                <a:srgbClr val="000000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11126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042989"/>
            <a:ext cx="837565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44" name="Picture 20" descr="TUBS_CO_70vH_150dpi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" y="5915026"/>
            <a:ext cx="1762125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feld 7"/>
          <p:cNvSpPr txBox="1"/>
          <p:nvPr userDrawn="1"/>
        </p:nvSpPr>
        <p:spPr>
          <a:xfrm>
            <a:off x="1821602" y="6140451"/>
            <a:ext cx="538609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DE" sz="800" b="0" dirty="0">
                <a:solidFill>
                  <a:srgbClr val="000000"/>
                </a:solidFill>
              </a:rPr>
              <a:t>28.05.2020</a:t>
            </a:r>
            <a:r>
              <a:rPr lang="de-DE" sz="800" b="0" dirty="0">
                <a:solidFill>
                  <a:srgbClr val="000000"/>
                </a:solidFill>
              </a:rPr>
              <a:t> | </a:t>
            </a:r>
            <a:r>
              <a:rPr lang="en-DE" sz="800" b="0" dirty="0">
                <a:solidFill>
                  <a:srgbClr val="000000"/>
                </a:solidFill>
              </a:rPr>
              <a:t>S</a:t>
            </a:r>
            <a:r>
              <a:rPr lang="de-DE" sz="800" b="0" dirty="0">
                <a:solidFill>
                  <a:srgbClr val="000000"/>
                </a:solidFill>
              </a:rPr>
              <a:t>u</a:t>
            </a:r>
            <a:r>
              <a:rPr lang="en-DE" sz="800" b="0" dirty="0">
                <a:solidFill>
                  <a:srgbClr val="000000"/>
                </a:solidFill>
              </a:rPr>
              <a:t>b</a:t>
            </a:r>
            <a:r>
              <a:rPr lang="de-DE" sz="800" b="0" dirty="0">
                <a:solidFill>
                  <a:srgbClr val="000000"/>
                </a:solidFill>
              </a:rPr>
              <a:t>a</a:t>
            </a:r>
            <a:r>
              <a:rPr lang="en-DE" sz="800" b="0" dirty="0">
                <a:solidFill>
                  <a:srgbClr val="000000"/>
                </a:solidFill>
              </a:rPr>
              <a:t> </a:t>
            </a:r>
            <a:r>
              <a:rPr lang="de-DE" sz="800" b="0" dirty="0">
                <a:solidFill>
                  <a:srgbClr val="000000"/>
                </a:solidFill>
              </a:rPr>
              <a:t>Siv</a:t>
            </a:r>
            <a:r>
              <a:rPr lang="en-DE" sz="800" b="0" dirty="0">
                <a:solidFill>
                  <a:srgbClr val="000000"/>
                </a:solidFill>
              </a:rPr>
              <a:t>a </a:t>
            </a:r>
            <a:r>
              <a:rPr lang="de-DE" sz="800" b="0" dirty="0">
                <a:solidFill>
                  <a:srgbClr val="000000"/>
                </a:solidFill>
              </a:rPr>
              <a:t>C</a:t>
            </a:r>
            <a:r>
              <a:rPr lang="en-DE" sz="800" b="0" dirty="0">
                <a:solidFill>
                  <a:srgbClr val="000000"/>
                </a:solidFill>
              </a:rPr>
              <a:t>h</a:t>
            </a:r>
            <a:r>
              <a:rPr lang="de-DE" sz="800" b="0" dirty="0">
                <a:solidFill>
                  <a:srgbClr val="000000"/>
                </a:solidFill>
              </a:rPr>
              <a:t>a</a:t>
            </a:r>
            <a:r>
              <a:rPr lang="en-DE" sz="800" b="0" dirty="0">
                <a:solidFill>
                  <a:srgbClr val="000000"/>
                </a:solidFill>
              </a:rPr>
              <a:t>n</a:t>
            </a:r>
            <a:r>
              <a:rPr lang="de-DE" sz="800" b="0" dirty="0">
                <a:solidFill>
                  <a:srgbClr val="000000"/>
                </a:solidFill>
              </a:rPr>
              <a:t>d</a:t>
            </a:r>
            <a:r>
              <a:rPr lang="en-DE" sz="800" b="0" dirty="0">
                <a:solidFill>
                  <a:srgbClr val="000000"/>
                </a:solidFill>
              </a:rPr>
              <a:t>r</a:t>
            </a:r>
            <a:r>
              <a:rPr lang="de-DE" sz="800" b="0" dirty="0">
                <a:solidFill>
                  <a:srgbClr val="000000"/>
                </a:solidFill>
              </a:rPr>
              <a:t>a</a:t>
            </a:r>
            <a:r>
              <a:rPr lang="en-DE" sz="800" b="0" dirty="0">
                <a:solidFill>
                  <a:srgbClr val="000000"/>
                </a:solidFill>
              </a:rPr>
              <a:t>n </a:t>
            </a:r>
            <a:r>
              <a:rPr lang="de-DE" sz="800" b="0" dirty="0">
                <a:solidFill>
                  <a:srgbClr val="000000"/>
                </a:solidFill>
              </a:rPr>
              <a:t>K</a:t>
            </a:r>
            <a:r>
              <a:rPr lang="en-DE" sz="800" b="0" dirty="0">
                <a:solidFill>
                  <a:srgbClr val="000000"/>
                </a:solidFill>
              </a:rPr>
              <a:t>a</a:t>
            </a:r>
            <a:r>
              <a:rPr lang="de-DE" sz="800" b="0" dirty="0">
                <a:solidFill>
                  <a:srgbClr val="000000"/>
                </a:solidFill>
              </a:rPr>
              <a:t>l</a:t>
            </a:r>
            <a:r>
              <a:rPr lang="en-DE" sz="800" b="0" dirty="0">
                <a:solidFill>
                  <a:srgbClr val="000000"/>
                </a:solidFill>
              </a:rPr>
              <a:t>i</a:t>
            </a:r>
            <a:r>
              <a:rPr lang="de-DE" sz="800" b="0" dirty="0">
                <a:solidFill>
                  <a:srgbClr val="000000"/>
                </a:solidFill>
              </a:rPr>
              <a:t>m</a:t>
            </a:r>
            <a:r>
              <a:rPr lang="en-DE" sz="800" b="0" dirty="0">
                <a:solidFill>
                  <a:srgbClr val="000000"/>
                </a:solidFill>
              </a:rPr>
              <a:t>u</a:t>
            </a:r>
            <a:r>
              <a:rPr lang="de-DE" sz="800" b="0" dirty="0">
                <a:solidFill>
                  <a:srgbClr val="000000"/>
                </a:solidFill>
              </a:rPr>
              <a:t>t</a:t>
            </a:r>
            <a:r>
              <a:rPr lang="en-DE" sz="800" b="0" dirty="0">
                <a:solidFill>
                  <a:srgbClr val="000000"/>
                </a:solidFill>
              </a:rPr>
              <a:t>h</a:t>
            </a:r>
            <a:r>
              <a:rPr lang="de-DE" sz="800" b="0" dirty="0">
                <a:solidFill>
                  <a:srgbClr val="000000"/>
                </a:solidFill>
              </a:rPr>
              <a:t>u | </a:t>
            </a:r>
            <a:r>
              <a:rPr lang="en-DE" sz="800" b="0" dirty="0">
                <a:solidFill>
                  <a:srgbClr val="000000"/>
                </a:solidFill>
              </a:rPr>
              <a:t>S</a:t>
            </a:r>
            <a:r>
              <a:rPr lang="de-DE" sz="800" b="0" dirty="0">
                <a:solidFill>
                  <a:srgbClr val="000000"/>
                </a:solidFill>
              </a:rPr>
              <a:t>i</a:t>
            </a:r>
            <a:r>
              <a:rPr lang="en-DE" sz="800" b="0" dirty="0">
                <a:solidFill>
                  <a:srgbClr val="000000"/>
                </a:solidFill>
              </a:rPr>
              <a:t>m</a:t>
            </a:r>
            <a:r>
              <a:rPr lang="de-DE" sz="800" b="0" dirty="0">
                <a:solidFill>
                  <a:srgbClr val="000000"/>
                </a:solidFill>
              </a:rPr>
              <a:t>u</a:t>
            </a:r>
            <a:r>
              <a:rPr lang="en-DE" sz="800" b="0" dirty="0">
                <a:solidFill>
                  <a:srgbClr val="000000"/>
                </a:solidFill>
              </a:rPr>
              <a:t>l</a:t>
            </a:r>
            <a:r>
              <a:rPr lang="de-DE" sz="800" b="0" dirty="0">
                <a:solidFill>
                  <a:srgbClr val="000000"/>
                </a:solidFill>
              </a:rPr>
              <a:t>a</a:t>
            </a:r>
            <a:r>
              <a:rPr lang="en-DE" sz="800" b="0" dirty="0">
                <a:solidFill>
                  <a:srgbClr val="000000"/>
                </a:solidFill>
              </a:rPr>
              <a:t>t</a:t>
            </a:r>
            <a:r>
              <a:rPr lang="de-DE" sz="800" b="0" dirty="0">
                <a:solidFill>
                  <a:srgbClr val="000000"/>
                </a:solidFill>
              </a:rPr>
              <a:t>i</a:t>
            </a:r>
            <a:r>
              <a:rPr lang="en-DE" sz="800" b="0" dirty="0">
                <a:solidFill>
                  <a:srgbClr val="000000"/>
                </a:solidFill>
              </a:rPr>
              <a:t>o</a:t>
            </a:r>
            <a:r>
              <a:rPr lang="de-DE" sz="800" b="0" dirty="0">
                <a:solidFill>
                  <a:srgbClr val="000000"/>
                </a:solidFill>
              </a:rPr>
              <a:t>n</a:t>
            </a:r>
            <a:r>
              <a:rPr lang="en-DE" sz="800" b="0" dirty="0">
                <a:solidFill>
                  <a:srgbClr val="000000"/>
                </a:solidFill>
              </a:rPr>
              <a:t> </a:t>
            </a:r>
            <a:r>
              <a:rPr lang="de-DE" sz="800" b="0" dirty="0">
                <a:solidFill>
                  <a:srgbClr val="000000"/>
                </a:solidFill>
              </a:rPr>
              <a:t>o</a:t>
            </a:r>
            <a:r>
              <a:rPr lang="en-DE" sz="800" b="0" dirty="0">
                <a:solidFill>
                  <a:srgbClr val="000000"/>
                </a:solidFill>
              </a:rPr>
              <a:t>f </a:t>
            </a:r>
            <a:r>
              <a:rPr lang="de-DE" sz="800" b="0" dirty="0">
                <a:solidFill>
                  <a:srgbClr val="000000"/>
                </a:solidFill>
              </a:rPr>
              <a:t>ad</a:t>
            </a:r>
            <a:r>
              <a:rPr lang="en-DE" sz="800" b="0" dirty="0">
                <a:solidFill>
                  <a:srgbClr val="000000"/>
                </a:solidFill>
              </a:rPr>
              <a:t>h</a:t>
            </a:r>
            <a:r>
              <a:rPr lang="de-DE" sz="800" b="0" dirty="0">
                <a:solidFill>
                  <a:srgbClr val="000000"/>
                </a:solidFill>
              </a:rPr>
              <a:t>e</a:t>
            </a:r>
            <a:r>
              <a:rPr lang="en-DE" sz="800" b="0" dirty="0">
                <a:solidFill>
                  <a:srgbClr val="000000"/>
                </a:solidFill>
              </a:rPr>
              <a:t>s</a:t>
            </a:r>
            <a:r>
              <a:rPr lang="de-DE" sz="800" b="0" dirty="0">
                <a:solidFill>
                  <a:srgbClr val="000000"/>
                </a:solidFill>
              </a:rPr>
              <a:t>i</a:t>
            </a:r>
            <a:r>
              <a:rPr lang="en-DE" sz="800" b="0" dirty="0">
                <a:solidFill>
                  <a:srgbClr val="000000"/>
                </a:solidFill>
              </a:rPr>
              <a:t>v</a:t>
            </a:r>
            <a:r>
              <a:rPr lang="de-DE" sz="800" b="0" dirty="0">
                <a:solidFill>
                  <a:srgbClr val="000000"/>
                </a:solidFill>
              </a:rPr>
              <a:t>e</a:t>
            </a:r>
            <a:r>
              <a:rPr lang="en-DE" sz="800" b="0" dirty="0">
                <a:solidFill>
                  <a:srgbClr val="000000"/>
                </a:solidFill>
              </a:rPr>
              <a:t> </a:t>
            </a:r>
            <a:r>
              <a:rPr lang="de-DE" sz="800" b="0" dirty="0">
                <a:solidFill>
                  <a:srgbClr val="000000"/>
                </a:solidFill>
              </a:rPr>
              <a:t>d</a:t>
            </a:r>
            <a:r>
              <a:rPr lang="en-DE" sz="800" b="0" dirty="0">
                <a:solidFill>
                  <a:srgbClr val="000000"/>
                </a:solidFill>
              </a:rPr>
              <a:t>a</a:t>
            </a:r>
            <a:r>
              <a:rPr lang="de-DE" sz="800" b="0" dirty="0">
                <a:solidFill>
                  <a:srgbClr val="000000"/>
                </a:solidFill>
              </a:rPr>
              <a:t>m</a:t>
            </a:r>
            <a:r>
              <a:rPr lang="en-DE" sz="800" b="0" dirty="0">
                <a:solidFill>
                  <a:srgbClr val="000000"/>
                </a:solidFill>
              </a:rPr>
              <a:t>a</a:t>
            </a:r>
            <a:r>
              <a:rPr lang="de-DE" sz="800" b="0" dirty="0">
                <a:solidFill>
                  <a:srgbClr val="000000"/>
                </a:solidFill>
              </a:rPr>
              <a:t>g</a:t>
            </a:r>
            <a:r>
              <a:rPr lang="en-DE" sz="800" b="0" dirty="0">
                <a:solidFill>
                  <a:srgbClr val="000000"/>
                </a:solidFill>
              </a:rPr>
              <a:t>e </a:t>
            </a:r>
            <a:r>
              <a:rPr lang="de-DE" sz="800" b="0" dirty="0">
                <a:solidFill>
                  <a:srgbClr val="000000"/>
                </a:solidFill>
              </a:rPr>
              <a:t>o</a:t>
            </a:r>
            <a:r>
              <a:rPr lang="en-DE" sz="800" b="0" dirty="0">
                <a:solidFill>
                  <a:srgbClr val="000000"/>
                </a:solidFill>
              </a:rPr>
              <a:t>f bonded </a:t>
            </a:r>
            <a:r>
              <a:rPr lang="de-DE" sz="800" b="0" dirty="0">
                <a:solidFill>
                  <a:srgbClr val="000000"/>
                </a:solidFill>
              </a:rPr>
              <a:t>m</a:t>
            </a:r>
            <a:r>
              <a:rPr lang="en-DE" sz="800" b="0" dirty="0">
                <a:solidFill>
                  <a:srgbClr val="000000"/>
                </a:solidFill>
              </a:rPr>
              <a:t>u</a:t>
            </a:r>
            <a:r>
              <a:rPr lang="de-DE" sz="800" b="0" dirty="0">
                <a:solidFill>
                  <a:srgbClr val="000000"/>
                </a:solidFill>
              </a:rPr>
              <a:t>l</a:t>
            </a:r>
            <a:r>
              <a:rPr lang="en-DE" sz="800" b="0" dirty="0">
                <a:solidFill>
                  <a:srgbClr val="000000"/>
                </a:solidFill>
              </a:rPr>
              <a:t>t</a:t>
            </a:r>
            <a:r>
              <a:rPr lang="de-DE" sz="800" b="0" dirty="0">
                <a:solidFill>
                  <a:srgbClr val="000000"/>
                </a:solidFill>
              </a:rPr>
              <a:t>i</a:t>
            </a:r>
            <a:r>
              <a:rPr lang="en-DE" sz="800" b="0" dirty="0">
                <a:solidFill>
                  <a:srgbClr val="000000"/>
                </a:solidFill>
              </a:rPr>
              <a:t>-</a:t>
            </a:r>
            <a:r>
              <a:rPr lang="de-DE" sz="800" b="0" dirty="0">
                <a:solidFill>
                  <a:srgbClr val="000000"/>
                </a:solidFill>
              </a:rPr>
              <a:t>m</a:t>
            </a:r>
            <a:r>
              <a:rPr lang="en-DE" sz="800" b="0" dirty="0">
                <a:solidFill>
                  <a:srgbClr val="000000"/>
                </a:solidFill>
              </a:rPr>
              <a:t>a</a:t>
            </a:r>
            <a:r>
              <a:rPr lang="de-DE" sz="800" b="0" dirty="0">
                <a:solidFill>
                  <a:srgbClr val="000000"/>
                </a:solidFill>
              </a:rPr>
              <a:t>t</a:t>
            </a:r>
            <a:r>
              <a:rPr lang="en-DE" sz="800" b="0" dirty="0">
                <a:solidFill>
                  <a:srgbClr val="000000"/>
                </a:solidFill>
              </a:rPr>
              <a:t>e</a:t>
            </a:r>
            <a:r>
              <a:rPr lang="de-DE" sz="800" b="0" dirty="0">
                <a:solidFill>
                  <a:srgbClr val="000000"/>
                </a:solidFill>
              </a:rPr>
              <a:t>r</a:t>
            </a:r>
            <a:r>
              <a:rPr lang="en-DE" sz="800" b="0" dirty="0">
                <a:solidFill>
                  <a:srgbClr val="000000"/>
                </a:solidFill>
              </a:rPr>
              <a:t>i</a:t>
            </a:r>
            <a:r>
              <a:rPr lang="de-DE" sz="800" b="0" dirty="0">
                <a:solidFill>
                  <a:srgbClr val="000000"/>
                </a:solidFill>
              </a:rPr>
              <a:t>a</a:t>
            </a:r>
            <a:r>
              <a:rPr lang="en-DE" sz="800" b="0" dirty="0">
                <a:solidFill>
                  <a:srgbClr val="000000"/>
                </a:solidFill>
              </a:rPr>
              <a:t>l </a:t>
            </a:r>
            <a:r>
              <a:rPr lang="de-DE" sz="800" b="0" dirty="0">
                <a:solidFill>
                  <a:srgbClr val="000000"/>
                </a:solidFill>
              </a:rPr>
              <a:t>B</a:t>
            </a:r>
            <a:r>
              <a:rPr lang="en-DE" sz="800" b="0" dirty="0">
                <a:solidFill>
                  <a:srgbClr val="000000"/>
                </a:solidFill>
              </a:rPr>
              <a:t>I</a:t>
            </a:r>
            <a:r>
              <a:rPr lang="de-DE" sz="800" b="0" dirty="0">
                <a:solidFill>
                  <a:srgbClr val="000000"/>
                </a:solidFill>
              </a:rPr>
              <a:t>W| Seite </a:t>
            </a:r>
            <a:fld id="{54091A06-E49E-4F45-A4ED-27B9A60B04AE}" type="slidenum">
              <a:rPr lang="de-DE" sz="800" b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sz="800" b="0" dirty="0">
              <a:solidFill>
                <a:srgbClr val="000000"/>
              </a:solidFill>
            </a:endParaRPr>
          </a:p>
          <a:p>
            <a:endParaRPr lang="de-DE" sz="800" b="0" dirty="0">
              <a:solidFill>
                <a:srgbClr val="000000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6890906" y="6238875"/>
            <a:ext cx="147508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000" b="1" dirty="0">
                <a:solidFill>
                  <a:srgbClr val="000000"/>
                </a:solidFill>
                <a:latin typeface="Arial"/>
              </a:rPr>
              <a:t>Institut für Füge- und</a:t>
            </a:r>
          </a:p>
          <a:p>
            <a:pPr>
              <a:defRPr/>
            </a:pPr>
            <a:r>
              <a:rPr lang="de-DE" sz="1000" b="1" dirty="0">
                <a:solidFill>
                  <a:srgbClr val="000000"/>
                </a:solidFill>
                <a:latin typeface="Arial"/>
              </a:rPr>
              <a:t>Schweißtechnik</a:t>
            </a:r>
          </a:p>
        </p:txBody>
      </p:sp>
      <p:pic>
        <p:nvPicPr>
          <p:cNvPr id="11" name="Picture 12" descr="ifs-Logo-RGB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93113" y="6216650"/>
            <a:ext cx="495300" cy="46513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76" r:id="rId3"/>
    <p:sldLayoutId id="2147483784" r:id="rId4"/>
    <p:sldLayoutId id="2147483789" r:id="rId5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 b="0">
              <a:solidFill>
                <a:srgbClr val="4DA6CB"/>
              </a:solidFill>
            </a:endParaRPr>
          </a:p>
        </p:txBody>
      </p:sp>
      <p:sp>
        <p:nvSpPr>
          <p:cNvPr id="1038" name="Line 14"/>
          <p:cNvSpPr>
            <a:spLocks noChangeShapeType="1"/>
          </p:cNvSpPr>
          <p:nvPr userDrawn="1"/>
        </p:nvSpPr>
        <p:spPr bwMode="auto">
          <a:xfrm>
            <a:off x="0" y="6091238"/>
            <a:ext cx="9144000" cy="0"/>
          </a:xfrm>
          <a:prstGeom prst="line">
            <a:avLst/>
          </a:prstGeom>
          <a:noFill/>
          <a:ln w="9525">
            <a:solidFill>
              <a:srgbClr val="BE1E3C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 b="0">
              <a:solidFill>
                <a:srgbClr val="000000"/>
              </a:solidFill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11126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042989"/>
            <a:ext cx="837565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030" name="Picture 20" descr="TUBS_CO_70vH_150dpi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" y="5915026"/>
            <a:ext cx="1762125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feld 7"/>
          <p:cNvSpPr txBox="1"/>
          <p:nvPr userDrawn="1"/>
        </p:nvSpPr>
        <p:spPr>
          <a:xfrm>
            <a:off x="1820865" y="6140451"/>
            <a:ext cx="5403723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DE" sz="800" b="0" dirty="0">
                <a:solidFill>
                  <a:srgbClr val="000000"/>
                </a:solidFill>
              </a:rPr>
              <a:t>28.05.2020</a:t>
            </a:r>
            <a:r>
              <a:rPr lang="de-DE" sz="800" b="0" dirty="0">
                <a:solidFill>
                  <a:srgbClr val="000000"/>
                </a:solidFill>
              </a:rPr>
              <a:t> | </a:t>
            </a:r>
            <a:r>
              <a:rPr lang="en-DE" sz="800" b="0" dirty="0">
                <a:solidFill>
                  <a:srgbClr val="000000"/>
                </a:solidFill>
              </a:rPr>
              <a:t>Suba S</a:t>
            </a:r>
            <a:r>
              <a:rPr lang="de-DE" sz="800" b="0" dirty="0">
                <a:solidFill>
                  <a:srgbClr val="000000"/>
                </a:solidFill>
              </a:rPr>
              <a:t>i</a:t>
            </a:r>
            <a:r>
              <a:rPr lang="en-DE" sz="800" b="0" dirty="0">
                <a:solidFill>
                  <a:srgbClr val="000000"/>
                </a:solidFill>
              </a:rPr>
              <a:t>va Chandran Kalimuthu</a:t>
            </a:r>
            <a:r>
              <a:rPr lang="de-DE" sz="800" b="0" dirty="0">
                <a:solidFill>
                  <a:srgbClr val="000000"/>
                </a:solidFill>
              </a:rPr>
              <a:t> | </a:t>
            </a:r>
            <a:r>
              <a:rPr lang="en-DE" sz="800" b="0" dirty="0">
                <a:solidFill>
                  <a:srgbClr val="000000"/>
                </a:solidFill>
              </a:rPr>
              <a:t>S</a:t>
            </a:r>
            <a:r>
              <a:rPr lang="de-DE" sz="800" b="0" dirty="0">
                <a:solidFill>
                  <a:srgbClr val="000000"/>
                </a:solidFill>
              </a:rPr>
              <a:t>i</a:t>
            </a:r>
            <a:r>
              <a:rPr lang="en-DE" sz="800" b="0" dirty="0">
                <a:solidFill>
                  <a:srgbClr val="000000"/>
                </a:solidFill>
              </a:rPr>
              <a:t>m</a:t>
            </a:r>
            <a:r>
              <a:rPr lang="de-DE" sz="800" b="0" dirty="0">
                <a:solidFill>
                  <a:srgbClr val="000000"/>
                </a:solidFill>
              </a:rPr>
              <a:t>u</a:t>
            </a:r>
            <a:r>
              <a:rPr lang="en-DE" sz="800" b="0" dirty="0">
                <a:solidFill>
                  <a:srgbClr val="000000"/>
                </a:solidFill>
              </a:rPr>
              <a:t>l</a:t>
            </a:r>
            <a:r>
              <a:rPr lang="de-DE" sz="800" b="0" dirty="0">
                <a:solidFill>
                  <a:srgbClr val="000000"/>
                </a:solidFill>
              </a:rPr>
              <a:t>a</a:t>
            </a:r>
            <a:r>
              <a:rPr lang="en-DE" sz="800" b="0" dirty="0">
                <a:solidFill>
                  <a:srgbClr val="000000"/>
                </a:solidFill>
              </a:rPr>
              <a:t>t</a:t>
            </a:r>
            <a:r>
              <a:rPr lang="de-DE" sz="800" b="0" dirty="0">
                <a:solidFill>
                  <a:srgbClr val="000000"/>
                </a:solidFill>
              </a:rPr>
              <a:t>i</a:t>
            </a:r>
            <a:r>
              <a:rPr lang="en-DE" sz="800" b="0" dirty="0">
                <a:solidFill>
                  <a:srgbClr val="000000"/>
                </a:solidFill>
              </a:rPr>
              <a:t>o</a:t>
            </a:r>
            <a:r>
              <a:rPr lang="de-DE" sz="800" b="0" dirty="0">
                <a:solidFill>
                  <a:srgbClr val="000000"/>
                </a:solidFill>
              </a:rPr>
              <a:t>n</a:t>
            </a:r>
            <a:r>
              <a:rPr lang="en-DE" sz="800" b="0" dirty="0">
                <a:solidFill>
                  <a:srgbClr val="000000"/>
                </a:solidFill>
              </a:rPr>
              <a:t> </a:t>
            </a:r>
            <a:r>
              <a:rPr lang="de-DE" sz="800" b="0" dirty="0">
                <a:solidFill>
                  <a:srgbClr val="000000"/>
                </a:solidFill>
              </a:rPr>
              <a:t>o</a:t>
            </a:r>
            <a:r>
              <a:rPr lang="en-DE" sz="800" b="0" dirty="0">
                <a:solidFill>
                  <a:srgbClr val="000000"/>
                </a:solidFill>
              </a:rPr>
              <a:t>f a</a:t>
            </a:r>
            <a:r>
              <a:rPr lang="de-DE" sz="800" b="0" dirty="0">
                <a:solidFill>
                  <a:srgbClr val="000000"/>
                </a:solidFill>
              </a:rPr>
              <a:t>d</a:t>
            </a:r>
            <a:r>
              <a:rPr lang="en-DE" sz="800" b="0" dirty="0">
                <a:solidFill>
                  <a:srgbClr val="000000"/>
                </a:solidFill>
              </a:rPr>
              <a:t>h</a:t>
            </a:r>
            <a:r>
              <a:rPr lang="de-DE" sz="800" b="0" dirty="0">
                <a:solidFill>
                  <a:srgbClr val="000000"/>
                </a:solidFill>
              </a:rPr>
              <a:t>e</a:t>
            </a:r>
            <a:r>
              <a:rPr lang="en-DE" sz="800" b="0" dirty="0">
                <a:solidFill>
                  <a:srgbClr val="000000"/>
                </a:solidFill>
              </a:rPr>
              <a:t>s</a:t>
            </a:r>
            <a:r>
              <a:rPr lang="de-DE" sz="800" b="0" dirty="0">
                <a:solidFill>
                  <a:srgbClr val="000000"/>
                </a:solidFill>
              </a:rPr>
              <a:t>i</a:t>
            </a:r>
            <a:r>
              <a:rPr lang="en-DE" sz="800" b="0" dirty="0">
                <a:solidFill>
                  <a:srgbClr val="000000"/>
                </a:solidFill>
              </a:rPr>
              <a:t>v</a:t>
            </a:r>
            <a:r>
              <a:rPr lang="de-DE" sz="800" b="0" dirty="0">
                <a:solidFill>
                  <a:srgbClr val="000000"/>
                </a:solidFill>
              </a:rPr>
              <a:t>e</a:t>
            </a:r>
            <a:r>
              <a:rPr lang="en-DE" sz="800" b="0" dirty="0">
                <a:solidFill>
                  <a:srgbClr val="000000"/>
                </a:solidFill>
              </a:rPr>
              <a:t> </a:t>
            </a:r>
            <a:r>
              <a:rPr lang="de-DE" sz="800" b="0" dirty="0">
                <a:solidFill>
                  <a:srgbClr val="000000"/>
                </a:solidFill>
              </a:rPr>
              <a:t>d</a:t>
            </a:r>
            <a:r>
              <a:rPr lang="en-DE" sz="800" b="0" dirty="0">
                <a:solidFill>
                  <a:srgbClr val="000000"/>
                </a:solidFill>
              </a:rPr>
              <a:t>a</a:t>
            </a:r>
            <a:r>
              <a:rPr lang="de-DE" sz="800" b="0" dirty="0">
                <a:solidFill>
                  <a:srgbClr val="000000"/>
                </a:solidFill>
              </a:rPr>
              <a:t>m</a:t>
            </a:r>
            <a:r>
              <a:rPr lang="en-DE" sz="800" b="0" dirty="0">
                <a:solidFill>
                  <a:srgbClr val="000000"/>
                </a:solidFill>
              </a:rPr>
              <a:t>a</a:t>
            </a:r>
            <a:r>
              <a:rPr lang="de-DE" sz="800" b="0" dirty="0">
                <a:solidFill>
                  <a:srgbClr val="000000"/>
                </a:solidFill>
              </a:rPr>
              <a:t>g</a:t>
            </a:r>
            <a:r>
              <a:rPr lang="en-DE" sz="800" b="0" dirty="0">
                <a:solidFill>
                  <a:srgbClr val="000000"/>
                </a:solidFill>
              </a:rPr>
              <a:t>e </a:t>
            </a:r>
            <a:r>
              <a:rPr lang="de-DE" sz="800" b="0" dirty="0">
                <a:solidFill>
                  <a:srgbClr val="000000"/>
                </a:solidFill>
              </a:rPr>
              <a:t>o</a:t>
            </a:r>
            <a:r>
              <a:rPr lang="en-DE" sz="800" b="0" dirty="0">
                <a:solidFill>
                  <a:srgbClr val="000000"/>
                </a:solidFill>
              </a:rPr>
              <a:t>f bonded </a:t>
            </a:r>
            <a:r>
              <a:rPr lang="de-DE" sz="800" b="0" dirty="0">
                <a:solidFill>
                  <a:srgbClr val="000000"/>
                </a:solidFill>
              </a:rPr>
              <a:t>m</a:t>
            </a:r>
            <a:r>
              <a:rPr lang="en-DE" sz="800" b="0" dirty="0">
                <a:solidFill>
                  <a:srgbClr val="000000"/>
                </a:solidFill>
              </a:rPr>
              <a:t>u</a:t>
            </a:r>
            <a:r>
              <a:rPr lang="de-DE" sz="800" b="0" dirty="0">
                <a:solidFill>
                  <a:srgbClr val="000000"/>
                </a:solidFill>
              </a:rPr>
              <a:t>l</a:t>
            </a:r>
            <a:r>
              <a:rPr lang="en-DE" sz="800" b="0" dirty="0">
                <a:solidFill>
                  <a:srgbClr val="000000"/>
                </a:solidFill>
              </a:rPr>
              <a:t>t</a:t>
            </a:r>
            <a:r>
              <a:rPr lang="de-DE" sz="800" b="0" dirty="0">
                <a:solidFill>
                  <a:srgbClr val="000000"/>
                </a:solidFill>
              </a:rPr>
              <a:t>i</a:t>
            </a:r>
            <a:r>
              <a:rPr lang="en-DE" sz="800" b="0" dirty="0">
                <a:solidFill>
                  <a:srgbClr val="000000"/>
                </a:solidFill>
              </a:rPr>
              <a:t>-</a:t>
            </a:r>
            <a:r>
              <a:rPr lang="de-DE" sz="800" b="0" dirty="0">
                <a:solidFill>
                  <a:srgbClr val="000000"/>
                </a:solidFill>
              </a:rPr>
              <a:t>m</a:t>
            </a:r>
            <a:r>
              <a:rPr lang="en-DE" sz="800" b="0" dirty="0">
                <a:solidFill>
                  <a:srgbClr val="000000"/>
                </a:solidFill>
              </a:rPr>
              <a:t>a</a:t>
            </a:r>
            <a:r>
              <a:rPr lang="de-DE" sz="800" b="0" dirty="0">
                <a:solidFill>
                  <a:srgbClr val="000000"/>
                </a:solidFill>
              </a:rPr>
              <a:t>t</a:t>
            </a:r>
            <a:r>
              <a:rPr lang="en-DE" sz="800" b="0" dirty="0">
                <a:solidFill>
                  <a:srgbClr val="000000"/>
                </a:solidFill>
              </a:rPr>
              <a:t>e</a:t>
            </a:r>
            <a:r>
              <a:rPr lang="de-DE" sz="800" b="0" dirty="0">
                <a:solidFill>
                  <a:srgbClr val="000000"/>
                </a:solidFill>
              </a:rPr>
              <a:t>r</a:t>
            </a:r>
            <a:r>
              <a:rPr lang="en-DE" sz="800" b="0" dirty="0">
                <a:solidFill>
                  <a:srgbClr val="000000"/>
                </a:solidFill>
              </a:rPr>
              <a:t>i</a:t>
            </a:r>
            <a:r>
              <a:rPr lang="de-DE" sz="800" b="0" dirty="0">
                <a:solidFill>
                  <a:srgbClr val="000000"/>
                </a:solidFill>
              </a:rPr>
              <a:t>a</a:t>
            </a:r>
            <a:r>
              <a:rPr lang="en-DE" sz="800" b="0" dirty="0">
                <a:solidFill>
                  <a:srgbClr val="000000"/>
                </a:solidFill>
              </a:rPr>
              <a:t>l </a:t>
            </a:r>
            <a:r>
              <a:rPr lang="de-DE" sz="800" b="0" dirty="0">
                <a:solidFill>
                  <a:srgbClr val="000000"/>
                </a:solidFill>
              </a:rPr>
              <a:t>B</a:t>
            </a:r>
            <a:r>
              <a:rPr lang="en-DE" sz="800" b="0" dirty="0">
                <a:solidFill>
                  <a:srgbClr val="000000"/>
                </a:solidFill>
              </a:rPr>
              <a:t>I</a:t>
            </a:r>
            <a:r>
              <a:rPr lang="de-DE" sz="800" b="0" dirty="0">
                <a:solidFill>
                  <a:srgbClr val="000000"/>
                </a:solidFill>
              </a:rPr>
              <a:t>W | Seite </a:t>
            </a:r>
            <a:fld id="{E112D35D-1F7A-4B5A-8131-B6E6D21CA0A1}" type="slidenum">
              <a:rPr lang="de-DE" sz="800" b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sz="800" b="0" dirty="0">
              <a:solidFill>
                <a:srgbClr val="000000"/>
              </a:solidFill>
            </a:endParaRPr>
          </a:p>
          <a:p>
            <a:pPr>
              <a:defRPr/>
            </a:pPr>
            <a:endParaRPr lang="de-DE" sz="800" b="0" dirty="0">
              <a:solidFill>
                <a:srgbClr val="000000"/>
              </a:solidFill>
            </a:endParaRPr>
          </a:p>
        </p:txBody>
      </p:sp>
      <p:grpSp>
        <p:nvGrpSpPr>
          <p:cNvPr id="2" name="Gruppieren 8"/>
          <p:cNvGrpSpPr>
            <a:grpSpLocks/>
          </p:cNvGrpSpPr>
          <p:nvPr userDrawn="1"/>
        </p:nvGrpSpPr>
        <p:grpSpPr bwMode="auto">
          <a:xfrm>
            <a:off x="6927852" y="6216650"/>
            <a:ext cx="1960563" cy="465138"/>
            <a:chOff x="6927850" y="6216650"/>
            <a:chExt cx="1960563" cy="465138"/>
          </a:xfrm>
        </p:grpSpPr>
        <p:sp>
          <p:nvSpPr>
            <p:cNvPr id="10" name="Textfeld 9"/>
            <p:cNvSpPr txBox="1"/>
            <p:nvPr userDrawn="1"/>
          </p:nvSpPr>
          <p:spPr>
            <a:xfrm>
              <a:off x="6927850" y="6238875"/>
              <a:ext cx="1475084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de-DE" sz="1000">
                  <a:solidFill>
                    <a:srgbClr val="000000"/>
                  </a:solidFill>
                </a:rPr>
                <a:t>Institut für Füge- und</a:t>
              </a:r>
            </a:p>
            <a:p>
              <a:r>
                <a:rPr lang="de-DE" sz="1000">
                  <a:solidFill>
                    <a:srgbClr val="000000"/>
                  </a:solidFill>
                </a:rPr>
                <a:t>Schweißtechnik</a:t>
              </a:r>
            </a:p>
          </p:txBody>
        </p:sp>
        <p:pic>
          <p:nvPicPr>
            <p:cNvPr id="1034" name="Picture 12" descr="ifs-Logo-RGB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393113" y="6216650"/>
              <a:ext cx="495300" cy="465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microsoft.com/office/2007/relationships/media" Target="../media/media2.avi"/><Relationship Id="rId7" Type="http://schemas.openxmlformats.org/officeDocument/2006/relationships/image" Target="../media/image6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seus-fe.com/ths_content/publications/slides/20061129_slides_kleben-im-karosseriebau_prozess-simulation_de.pdf" TargetMode="External"/><Relationship Id="rId2" Type="http://schemas.openxmlformats.org/officeDocument/2006/relationships/hyperlink" Target="https://www.linkedin.com/pulse/body-white-biw-design-fundamentals-part1-mahm%C3%BCd-hosseinjan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seus-fe.com/simulation-software/paint-dryer-simulation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es.engineering.wustl.edu/2009/spring/mase5513/abaqus/docs/v6.6/books/usb/default.htm?startat=pt08ch28s03aus107.html#usb-cni-ptiedconstrain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806450" y="4698206"/>
            <a:ext cx="7772400" cy="874712"/>
          </a:xfrm>
        </p:spPr>
        <p:txBody>
          <a:bodyPr/>
          <a:lstStyle/>
          <a:p>
            <a:r>
              <a:rPr lang="en-GB" dirty="0"/>
              <a:t>Simulation of production process-related adhesive damage of adhesively bonded multi-material body in white</a:t>
            </a:r>
            <a:endParaRPr lang="de-DE" dirty="0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830265" y="5781675"/>
            <a:ext cx="7748587" cy="334962"/>
          </a:xfrm>
        </p:spPr>
        <p:txBody>
          <a:bodyPr/>
          <a:lstStyle/>
          <a:p>
            <a:r>
              <a:rPr lang="en-DE" dirty="0"/>
              <a:t>Suba Siva Chandran</a:t>
            </a:r>
            <a:r>
              <a:rPr lang="de-DE" dirty="0"/>
              <a:t>, </a:t>
            </a:r>
            <a:r>
              <a:rPr lang="en-DE" dirty="0"/>
              <a:t>K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m</a:t>
            </a:r>
            <a:r>
              <a:rPr lang="de-DE" dirty="0"/>
              <a:t>u</a:t>
            </a:r>
            <a:r>
              <a:rPr lang="en-DE" dirty="0"/>
              <a:t>t</a:t>
            </a:r>
            <a:r>
              <a:rPr lang="de-DE" dirty="0"/>
              <a:t>h</a:t>
            </a:r>
            <a:r>
              <a:rPr lang="en-DE" dirty="0"/>
              <a:t>u</a:t>
            </a:r>
            <a:r>
              <a:rPr lang="de-DE" dirty="0"/>
              <a:t>, </a:t>
            </a:r>
            <a:r>
              <a:rPr lang="en-DE" dirty="0"/>
              <a:t>28.05.2020</a:t>
            </a:r>
            <a:endParaRPr lang="de-DE" dirty="0"/>
          </a:p>
        </p:txBody>
      </p:sp>
      <p:pic>
        <p:nvPicPr>
          <p:cNvPr id="11267" name="Picture 16" descr="TU_Braunschweig_02"/>
          <p:cNvPicPr>
            <a:picLocks noChangeAspect="1" noChangeArrowheads="1"/>
          </p:cNvPicPr>
          <p:nvPr/>
        </p:nvPicPr>
        <p:blipFill>
          <a:blip r:embed="rId2" cstate="print"/>
          <a:srcRect t="27312" b="10185"/>
          <a:stretch>
            <a:fillRect/>
          </a:stretch>
        </p:blipFill>
        <p:spPr bwMode="auto">
          <a:xfrm>
            <a:off x="282575" y="1462088"/>
            <a:ext cx="8561388" cy="302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13" descr="TUBS_CO_150dp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741363"/>
            <a:ext cx="2517775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2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431800" y="343623"/>
            <a:ext cx="8375650" cy="708025"/>
          </a:xfrm>
        </p:spPr>
        <p:txBody>
          <a:bodyPr/>
          <a:lstStyle/>
          <a:p>
            <a:r>
              <a:rPr lang="en-DE" dirty="0"/>
              <a:t>Contents</a:t>
            </a:r>
            <a:endParaRPr lang="de-DE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36562" y="1740766"/>
            <a:ext cx="8370888" cy="4622800"/>
          </a:xfrm>
          <a:noFill/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DE" sz="1800" dirty="0"/>
              <a:t>I</a:t>
            </a:r>
            <a:r>
              <a:rPr lang="de-DE" sz="1800" dirty="0"/>
              <a:t>n</a:t>
            </a:r>
            <a:r>
              <a:rPr lang="en-DE" sz="1800" dirty="0"/>
              <a:t>t</a:t>
            </a:r>
            <a:r>
              <a:rPr lang="de-DE" sz="1800" dirty="0"/>
              <a:t>r</a:t>
            </a:r>
            <a:r>
              <a:rPr lang="en-DE" sz="1800" dirty="0"/>
              <a:t>o</a:t>
            </a:r>
            <a:r>
              <a:rPr lang="de-DE" sz="1800" dirty="0"/>
              <a:t>d</a:t>
            </a:r>
            <a:r>
              <a:rPr lang="en-DE" sz="1800" dirty="0"/>
              <a:t>u</a:t>
            </a:r>
            <a:r>
              <a:rPr lang="de-DE" sz="1800" dirty="0"/>
              <a:t>c</a:t>
            </a:r>
            <a:r>
              <a:rPr lang="en-DE" sz="1800" dirty="0"/>
              <a:t>t</a:t>
            </a:r>
            <a:r>
              <a:rPr lang="de-DE" sz="1800" dirty="0"/>
              <a:t>i</a:t>
            </a:r>
            <a:r>
              <a:rPr lang="en-DE" sz="1800" dirty="0"/>
              <a:t>o</a:t>
            </a:r>
            <a:r>
              <a:rPr lang="de-DE" sz="1800" dirty="0"/>
              <a:t>n</a:t>
            </a:r>
            <a:endParaRPr lang="en-DE" sz="1800" dirty="0"/>
          </a:p>
          <a:p>
            <a:pPr lvl="1">
              <a:lnSpc>
                <a:spcPct val="150000"/>
              </a:lnSpc>
            </a:pPr>
            <a:r>
              <a:rPr lang="en-DE" sz="1800" dirty="0"/>
              <a:t>Industrial process and problem description</a:t>
            </a:r>
            <a:endParaRPr lang="de-DE" sz="1800" dirty="0"/>
          </a:p>
          <a:p>
            <a:pPr lvl="1">
              <a:lnSpc>
                <a:spcPct val="150000"/>
              </a:lnSpc>
            </a:pPr>
            <a:r>
              <a:rPr lang="en-DE" sz="1800" dirty="0"/>
              <a:t>Motivation and objective</a:t>
            </a:r>
            <a:endParaRPr lang="de-DE" sz="1800" dirty="0"/>
          </a:p>
          <a:p>
            <a:pPr lvl="1">
              <a:lnSpc>
                <a:spcPct val="150000"/>
              </a:lnSpc>
            </a:pPr>
            <a:r>
              <a:rPr lang="en-DE" sz="1800" dirty="0"/>
              <a:t>Overview of material properties</a:t>
            </a:r>
          </a:p>
          <a:p>
            <a:pPr lvl="1">
              <a:lnSpc>
                <a:spcPct val="150000"/>
              </a:lnSpc>
            </a:pPr>
            <a:r>
              <a:rPr lang="en-DE" sz="1800" dirty="0"/>
              <a:t>Workflow of the simulation</a:t>
            </a:r>
          </a:p>
          <a:p>
            <a:pPr marL="198438" lvl="5">
              <a:lnSpc>
                <a:spcPct val="150000"/>
              </a:lnSpc>
            </a:pPr>
            <a:r>
              <a:rPr lang="en-DE" sz="1800" dirty="0"/>
              <a:t>Results</a:t>
            </a:r>
          </a:p>
          <a:p>
            <a:pPr marL="198438" lvl="5">
              <a:lnSpc>
                <a:spcPct val="150000"/>
              </a:lnSpc>
            </a:pPr>
            <a:r>
              <a:rPr lang="en-DE" sz="1800" dirty="0"/>
              <a:t>Conclusion and future work</a:t>
            </a:r>
          </a:p>
          <a:p>
            <a:pPr marL="1001712" lvl="5" indent="0">
              <a:buNone/>
            </a:pP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28554943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</a:t>
            </a:r>
            <a:r>
              <a:rPr lang="en-DE" dirty="0" err="1"/>
              <a:t>verview</a:t>
            </a:r>
            <a:r>
              <a:rPr lang="en-DE" dirty="0"/>
              <a:t> of 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t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 err="1"/>
              <a:t>i</a:t>
            </a:r>
            <a:r>
              <a:rPr lang="de-DE" dirty="0"/>
              <a:t>a</a:t>
            </a:r>
            <a:r>
              <a:rPr lang="en-DE" dirty="0"/>
              <a:t>l </a:t>
            </a:r>
            <a:r>
              <a:rPr lang="de-DE" dirty="0"/>
              <a:t>p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p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2982B3-F40E-4233-AE68-74A1958272AC}"/>
              </a:ext>
            </a:extLst>
          </p:cNvPr>
          <p:cNvSpPr/>
          <p:nvPr/>
        </p:nvSpPr>
        <p:spPr>
          <a:xfrm>
            <a:off x="175492" y="2921122"/>
            <a:ext cx="1634836" cy="101575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rgbClr val="FF0000"/>
                </a:solidFill>
              </a:rPr>
              <a:t>Therma</a:t>
            </a:r>
            <a:r>
              <a:rPr lang="de-DE" sz="1400" dirty="0">
                <a:solidFill>
                  <a:srgbClr val="FF0000"/>
                </a:solidFill>
              </a:rPr>
              <a:t>l</a:t>
            </a:r>
            <a:r>
              <a:rPr lang="en-DE" sz="1400" dirty="0">
                <a:solidFill>
                  <a:srgbClr val="FF0000"/>
                </a:solidFill>
              </a:rPr>
              <a:t> </a:t>
            </a:r>
            <a:r>
              <a:rPr lang="de-DE" sz="1400" dirty="0">
                <a:solidFill>
                  <a:srgbClr val="FF0000"/>
                </a:solidFill>
              </a:rPr>
              <a:t>p</a:t>
            </a:r>
            <a:r>
              <a:rPr lang="en-DE" sz="1400" dirty="0">
                <a:solidFill>
                  <a:srgbClr val="FF0000"/>
                </a:solidFill>
              </a:rPr>
              <a:t>r</a:t>
            </a:r>
            <a:r>
              <a:rPr lang="de-DE" sz="1400" dirty="0">
                <a:solidFill>
                  <a:srgbClr val="FF0000"/>
                </a:solidFill>
              </a:rPr>
              <a:t>o</a:t>
            </a:r>
            <a:r>
              <a:rPr lang="en-DE" sz="1400" dirty="0">
                <a:solidFill>
                  <a:srgbClr val="FF0000"/>
                </a:solidFill>
              </a:rPr>
              <a:t>p</a:t>
            </a:r>
            <a:r>
              <a:rPr lang="de-DE" sz="1400" dirty="0">
                <a:solidFill>
                  <a:srgbClr val="FF0000"/>
                </a:solidFill>
              </a:rPr>
              <a:t>e</a:t>
            </a:r>
            <a:r>
              <a:rPr lang="en-DE" sz="1400" dirty="0">
                <a:solidFill>
                  <a:srgbClr val="FF0000"/>
                </a:solidFill>
              </a:rPr>
              <a:t>r</a:t>
            </a:r>
            <a:r>
              <a:rPr lang="de-DE" sz="1400" dirty="0">
                <a:solidFill>
                  <a:srgbClr val="FF0000"/>
                </a:solidFill>
              </a:rPr>
              <a:t>t</a:t>
            </a:r>
            <a:r>
              <a:rPr lang="en-DE" sz="1400" dirty="0" err="1">
                <a:solidFill>
                  <a:srgbClr val="FF0000"/>
                </a:solidFill>
              </a:rPr>
              <a:t>i</a:t>
            </a:r>
            <a:r>
              <a:rPr lang="de-DE" sz="1400" dirty="0">
                <a:solidFill>
                  <a:srgbClr val="FF0000"/>
                </a:solidFill>
              </a:rPr>
              <a:t>e</a:t>
            </a:r>
            <a:r>
              <a:rPr lang="en-DE" sz="1400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E49E03-FFAF-4A92-8F40-08F5827FF56F}"/>
              </a:ext>
            </a:extLst>
          </p:cNvPr>
          <p:cNvSpPr/>
          <p:nvPr/>
        </p:nvSpPr>
        <p:spPr>
          <a:xfrm>
            <a:off x="175492" y="4650299"/>
            <a:ext cx="1634836" cy="101575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FF0000"/>
                </a:solidFill>
              </a:rPr>
              <a:t>M</a:t>
            </a:r>
            <a:r>
              <a:rPr lang="en-DE" sz="1400" dirty="0">
                <a:solidFill>
                  <a:srgbClr val="FF0000"/>
                </a:solidFill>
              </a:rPr>
              <a:t>e</a:t>
            </a:r>
            <a:r>
              <a:rPr lang="de-DE" sz="1400" dirty="0">
                <a:solidFill>
                  <a:srgbClr val="FF0000"/>
                </a:solidFill>
              </a:rPr>
              <a:t>c</a:t>
            </a:r>
            <a:r>
              <a:rPr lang="en-DE" sz="1400" dirty="0">
                <a:solidFill>
                  <a:srgbClr val="FF0000"/>
                </a:solidFill>
              </a:rPr>
              <a:t>h</a:t>
            </a:r>
            <a:r>
              <a:rPr lang="de-DE" sz="1400" dirty="0">
                <a:solidFill>
                  <a:srgbClr val="FF0000"/>
                </a:solidFill>
              </a:rPr>
              <a:t>a</a:t>
            </a:r>
            <a:r>
              <a:rPr lang="en-DE" sz="1400" dirty="0">
                <a:solidFill>
                  <a:srgbClr val="FF0000"/>
                </a:solidFill>
              </a:rPr>
              <a:t>n</a:t>
            </a:r>
            <a:r>
              <a:rPr lang="de-DE" sz="1400" dirty="0">
                <a:solidFill>
                  <a:srgbClr val="FF0000"/>
                </a:solidFill>
              </a:rPr>
              <a:t>i</a:t>
            </a:r>
            <a:r>
              <a:rPr lang="en-DE" sz="1400" dirty="0">
                <a:solidFill>
                  <a:srgbClr val="FF0000"/>
                </a:solidFill>
              </a:rPr>
              <a:t>c</a:t>
            </a:r>
            <a:r>
              <a:rPr lang="de-DE" sz="1400" dirty="0">
                <a:solidFill>
                  <a:srgbClr val="FF0000"/>
                </a:solidFill>
              </a:rPr>
              <a:t>a</a:t>
            </a:r>
            <a:r>
              <a:rPr lang="en-DE" sz="1400" dirty="0">
                <a:solidFill>
                  <a:srgbClr val="FF0000"/>
                </a:solidFill>
              </a:rPr>
              <a:t>l </a:t>
            </a:r>
            <a:r>
              <a:rPr lang="de-DE" sz="1400" dirty="0">
                <a:solidFill>
                  <a:srgbClr val="FF0000"/>
                </a:solidFill>
              </a:rPr>
              <a:t>p</a:t>
            </a:r>
            <a:r>
              <a:rPr lang="en-DE" sz="1400" dirty="0">
                <a:solidFill>
                  <a:srgbClr val="FF0000"/>
                </a:solidFill>
              </a:rPr>
              <a:t>r</a:t>
            </a:r>
            <a:r>
              <a:rPr lang="de-DE" sz="1400" dirty="0">
                <a:solidFill>
                  <a:srgbClr val="FF0000"/>
                </a:solidFill>
              </a:rPr>
              <a:t>o</a:t>
            </a:r>
            <a:r>
              <a:rPr lang="en-DE" sz="1400" dirty="0">
                <a:solidFill>
                  <a:srgbClr val="FF0000"/>
                </a:solidFill>
              </a:rPr>
              <a:t>p</a:t>
            </a:r>
            <a:r>
              <a:rPr lang="de-DE" sz="1400" dirty="0">
                <a:solidFill>
                  <a:srgbClr val="FF0000"/>
                </a:solidFill>
              </a:rPr>
              <a:t>e</a:t>
            </a:r>
            <a:r>
              <a:rPr lang="en-DE" sz="1400" dirty="0">
                <a:solidFill>
                  <a:srgbClr val="FF0000"/>
                </a:solidFill>
              </a:rPr>
              <a:t>r</a:t>
            </a:r>
            <a:r>
              <a:rPr lang="de-DE" sz="1400" dirty="0">
                <a:solidFill>
                  <a:srgbClr val="FF0000"/>
                </a:solidFill>
              </a:rPr>
              <a:t>t</a:t>
            </a:r>
            <a:r>
              <a:rPr lang="en-DE" sz="1400" dirty="0" err="1">
                <a:solidFill>
                  <a:srgbClr val="FF0000"/>
                </a:solidFill>
              </a:rPr>
              <a:t>i</a:t>
            </a:r>
            <a:r>
              <a:rPr lang="de-DE" sz="1400" dirty="0">
                <a:solidFill>
                  <a:srgbClr val="FF0000"/>
                </a:solidFill>
              </a:rPr>
              <a:t>e</a:t>
            </a:r>
            <a:r>
              <a:rPr lang="en-DE" sz="1400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A0D7BB-5947-4979-8D47-85FEBA078F61}"/>
              </a:ext>
            </a:extLst>
          </p:cNvPr>
          <p:cNvSpPr/>
          <p:nvPr/>
        </p:nvSpPr>
        <p:spPr>
          <a:xfrm>
            <a:off x="2225964" y="2921122"/>
            <a:ext cx="1126903" cy="3920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  <a:p>
            <a:pPr algn="ctr"/>
            <a:r>
              <a:rPr lang="el-GR" sz="1400" dirty="0">
                <a:solidFill>
                  <a:schemeClr val="tx1"/>
                </a:solidFill>
              </a:rPr>
              <a:t>ρ</a:t>
            </a:r>
            <a:r>
              <a:rPr lang="en-DE" sz="1400" dirty="0">
                <a:solidFill>
                  <a:schemeClr val="tx1"/>
                </a:solidFill>
              </a:rPr>
              <a:t>, </a:t>
            </a:r>
            <a:r>
              <a:rPr lang="de-DE" sz="1400" dirty="0">
                <a:solidFill>
                  <a:schemeClr val="tx1"/>
                </a:solidFill>
              </a:rPr>
              <a:t>k</a:t>
            </a:r>
            <a:r>
              <a:rPr lang="en-DE" sz="1400" dirty="0">
                <a:solidFill>
                  <a:schemeClr val="tx1"/>
                </a:solidFill>
              </a:rPr>
              <a:t>, </a:t>
            </a:r>
            <a:r>
              <a:rPr lang="de-DE" sz="1400" dirty="0">
                <a:solidFill>
                  <a:schemeClr val="tx1"/>
                </a:solidFill>
              </a:rPr>
              <a:t>c</a:t>
            </a:r>
            <a:endParaRPr lang="en-DE" sz="1400" dirty="0">
              <a:solidFill>
                <a:schemeClr val="tx1"/>
              </a:solidFill>
            </a:endParaRPr>
          </a:p>
          <a:p>
            <a:pPr algn="ctr"/>
            <a:endParaRPr lang="en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809FFB-C9CC-483E-9995-6457BBD3149C}"/>
              </a:ext>
            </a:extLst>
          </p:cNvPr>
          <p:cNvSpPr/>
          <p:nvPr/>
        </p:nvSpPr>
        <p:spPr>
          <a:xfrm>
            <a:off x="2225866" y="4560751"/>
            <a:ext cx="1127002" cy="3920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E, </a:t>
            </a:r>
            <a:r>
              <a:rPr lang="el-GR" sz="1400" dirty="0">
                <a:solidFill>
                  <a:schemeClr val="tx1"/>
                </a:solidFill>
                <a:latin typeface="MJXc-TeX-math-I"/>
              </a:rPr>
              <a:t>ν</a:t>
            </a:r>
            <a:r>
              <a:rPr lang="en-DE" sz="1400" dirty="0">
                <a:solidFill>
                  <a:schemeClr val="tx1"/>
                </a:solidFill>
              </a:rPr>
              <a:t>, </a:t>
            </a:r>
            <a:r>
              <a:rPr lang="el-GR" sz="1400" dirty="0">
                <a:solidFill>
                  <a:schemeClr val="tx1"/>
                </a:solidFill>
              </a:rPr>
              <a:t>α</a:t>
            </a:r>
            <a:r>
              <a:rPr lang="en-DE" sz="1400" dirty="0">
                <a:solidFill>
                  <a:schemeClr val="tx1"/>
                </a:solidFill>
              </a:rPr>
              <a:t>, </a:t>
            </a:r>
            <a:r>
              <a:rPr lang="el-GR" sz="1400" dirty="0">
                <a:solidFill>
                  <a:schemeClr val="tx1"/>
                </a:solidFill>
              </a:rPr>
              <a:t>ε</a:t>
            </a:r>
            <a:r>
              <a:rPr lang="de-DE" sz="1400" baseline="-25000" dirty="0">
                <a:solidFill>
                  <a:schemeClr val="tx1"/>
                </a:solidFill>
              </a:rPr>
              <a:t>p</a:t>
            </a:r>
            <a:r>
              <a:rPr lang="en-DE" sz="1400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B5C2A8-6AD1-4098-ABBC-7944AECA3FBD}"/>
              </a:ext>
            </a:extLst>
          </p:cNvPr>
          <p:cNvSpPr/>
          <p:nvPr/>
        </p:nvSpPr>
        <p:spPr>
          <a:xfrm>
            <a:off x="2225964" y="3429000"/>
            <a:ext cx="1126803" cy="5925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Film coefficient</a:t>
            </a:r>
          </a:p>
          <a:p>
            <a:pPr algn="ctr"/>
            <a:endParaRPr lang="en-D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39B029-26A0-4920-802E-0476FFCDB4B9}"/>
              </a:ext>
            </a:extLst>
          </p:cNvPr>
          <p:cNvSpPr txBox="1"/>
          <p:nvPr/>
        </p:nvSpPr>
        <p:spPr>
          <a:xfrm>
            <a:off x="3482109" y="2824766"/>
            <a:ext cx="581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rgbClr val="00B050"/>
                </a:solidFill>
                <a:sym typeface="Wingdings" panose="05000000000000000000" pitchFamily="2" charset="2"/>
              </a:rPr>
              <a:t>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276A64-5888-423C-ADFA-916653AD0480}"/>
              </a:ext>
            </a:extLst>
          </p:cNvPr>
          <p:cNvSpPr txBox="1"/>
          <p:nvPr/>
        </p:nvSpPr>
        <p:spPr>
          <a:xfrm>
            <a:off x="3482109" y="3448460"/>
            <a:ext cx="323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rgbClr val="FF0000"/>
                </a:solidFill>
                <a:sym typeface="Wingdings" panose="05000000000000000000" pitchFamily="2" charset="2"/>
              </a:rPr>
              <a:t></a:t>
            </a:r>
            <a:endParaRPr lang="en-DE" sz="3200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ABABBA1-25C6-46E4-AEA5-F57B8735850F}"/>
              </a:ext>
            </a:extLst>
          </p:cNvPr>
          <p:cNvSpPr/>
          <p:nvPr/>
        </p:nvSpPr>
        <p:spPr>
          <a:xfrm>
            <a:off x="2225667" y="5115863"/>
            <a:ext cx="1127002" cy="7698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Damage model for adhesive</a:t>
            </a:r>
          </a:p>
          <a:p>
            <a:pPr algn="ctr"/>
            <a:endParaRPr lang="en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EEB482-FF8A-4554-9B9C-7BD70F0CD0CC}"/>
              </a:ext>
            </a:extLst>
          </p:cNvPr>
          <p:cNvCxnSpPr>
            <a:stCxn id="17" idx="6"/>
            <a:endCxn id="21" idx="1"/>
          </p:cNvCxnSpPr>
          <p:nvPr/>
        </p:nvCxnSpPr>
        <p:spPr>
          <a:xfrm flipV="1">
            <a:off x="1810328" y="4756784"/>
            <a:ext cx="415538" cy="401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B96E2A-EC55-484F-9CC1-5B7EC283EA16}"/>
              </a:ext>
            </a:extLst>
          </p:cNvPr>
          <p:cNvCxnSpPr>
            <a:cxnSpLocks/>
            <a:stCxn id="17" idx="6"/>
            <a:endCxn id="29" idx="1"/>
          </p:cNvCxnSpPr>
          <p:nvPr/>
        </p:nvCxnSpPr>
        <p:spPr>
          <a:xfrm>
            <a:off x="1810328" y="5158177"/>
            <a:ext cx="415339" cy="3426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160AF44-07DB-48C7-838A-1C7AD7DF3FA9}"/>
              </a:ext>
            </a:extLst>
          </p:cNvPr>
          <p:cNvCxnSpPr>
            <a:stCxn id="3" idx="6"/>
            <a:endCxn id="19" idx="1"/>
          </p:cNvCxnSpPr>
          <p:nvPr/>
        </p:nvCxnSpPr>
        <p:spPr>
          <a:xfrm flipV="1">
            <a:off x="1810328" y="3117155"/>
            <a:ext cx="415636" cy="3118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01984C-C856-4FFF-AEF5-B50D08CF6BAF}"/>
              </a:ext>
            </a:extLst>
          </p:cNvPr>
          <p:cNvCxnSpPr>
            <a:stCxn id="3" idx="6"/>
            <a:endCxn id="24" idx="1"/>
          </p:cNvCxnSpPr>
          <p:nvPr/>
        </p:nvCxnSpPr>
        <p:spPr>
          <a:xfrm>
            <a:off x="1810328" y="3429000"/>
            <a:ext cx="415636" cy="2962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7C9E4A6-7FC6-4A6B-A36F-4AADF933035A}"/>
              </a:ext>
            </a:extLst>
          </p:cNvPr>
          <p:cNvSpPr txBox="1"/>
          <p:nvPr/>
        </p:nvSpPr>
        <p:spPr>
          <a:xfrm>
            <a:off x="3486695" y="4464395"/>
            <a:ext cx="581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rgbClr val="00B050"/>
                </a:solidFill>
                <a:sym typeface="Wingdings" panose="05000000000000000000" pitchFamily="2" charset="2"/>
              </a:rPr>
              <a:t>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D83700-F270-42F1-9ABF-F657CFF4C545}"/>
              </a:ext>
            </a:extLst>
          </p:cNvPr>
          <p:cNvSpPr txBox="1"/>
          <p:nvPr/>
        </p:nvSpPr>
        <p:spPr>
          <a:xfrm>
            <a:off x="3486694" y="5208403"/>
            <a:ext cx="581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rgbClr val="00B050"/>
                </a:solidFill>
                <a:sym typeface="Wingdings" panose="05000000000000000000" pitchFamily="2" charset="2"/>
              </a:rPr>
              <a:t>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53863-6F3E-440C-8824-E97A995E07E2}"/>
              </a:ext>
            </a:extLst>
          </p:cNvPr>
          <p:cNvSpPr txBox="1"/>
          <p:nvPr/>
        </p:nvSpPr>
        <p:spPr>
          <a:xfrm>
            <a:off x="399370" y="982198"/>
            <a:ext cx="3373684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/>
              <a:t>S</a:t>
            </a:r>
            <a:r>
              <a:rPr lang="en-DE" sz="1600" dirty="0"/>
              <a:t>t</a:t>
            </a:r>
            <a:r>
              <a:rPr lang="de-DE" sz="1600" dirty="0"/>
              <a:t>e</a:t>
            </a:r>
            <a:r>
              <a:rPr lang="en-DE" sz="1600" dirty="0"/>
              <a:t>e</a:t>
            </a:r>
            <a:r>
              <a:rPr lang="de-DE" sz="1600" dirty="0"/>
              <a:t>l</a:t>
            </a:r>
            <a:endParaRPr lang="en-DE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DE" sz="1600" dirty="0"/>
              <a:t>Aluminium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DE" sz="1600" dirty="0"/>
              <a:t>Spot weld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DE" sz="1600" dirty="0"/>
              <a:t>Adhesive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8444DB5-904E-46CF-A949-8071D64A61A1}"/>
              </a:ext>
            </a:extLst>
          </p:cNvPr>
          <p:cNvSpPr/>
          <p:nvPr/>
        </p:nvSpPr>
        <p:spPr>
          <a:xfrm>
            <a:off x="2225667" y="1080655"/>
            <a:ext cx="628369" cy="1423299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FFAE5-8A7E-4F82-9C7D-0CE6491C8788}"/>
              </a:ext>
            </a:extLst>
          </p:cNvPr>
          <p:cNvSpPr txBox="1"/>
          <p:nvPr/>
        </p:nvSpPr>
        <p:spPr>
          <a:xfrm>
            <a:off x="2964873" y="1505106"/>
            <a:ext cx="1939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b="0" dirty="0"/>
              <a:t>Material properties needed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6A1B3-F380-40B0-BC7C-ECCE270CB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326" y="1320003"/>
            <a:ext cx="3421990" cy="2421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253F62-6058-4B4B-9D1E-16EFC42A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235992"/>
            <a:ext cx="4324103" cy="8798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F8F183C-A092-4BBB-9477-482C8AB21D11}"/>
              </a:ext>
            </a:extLst>
          </p:cNvPr>
          <p:cNvSpPr txBox="1"/>
          <p:nvPr/>
        </p:nvSpPr>
        <p:spPr>
          <a:xfrm>
            <a:off x="5016764" y="3444853"/>
            <a:ext cx="347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S</a:t>
            </a:r>
            <a:r>
              <a:rPr lang="en-DE" sz="1200" b="0" i="1" dirty="0"/>
              <a:t>t</a:t>
            </a:r>
            <a:r>
              <a:rPr lang="de-DE" sz="1200" b="0" i="1" dirty="0"/>
              <a:t>e</a:t>
            </a:r>
            <a:r>
              <a:rPr lang="en-DE" sz="1200" b="0" i="1" dirty="0"/>
              <a:t>e</a:t>
            </a:r>
            <a:r>
              <a:rPr lang="de-DE" sz="1200" b="0" i="1" dirty="0"/>
              <a:t>l</a:t>
            </a:r>
            <a:r>
              <a:rPr lang="en-DE" sz="1200" b="0" i="1" dirty="0"/>
              <a:t> </a:t>
            </a:r>
            <a:r>
              <a:rPr lang="en-DE" sz="1200" b="0" i="1" dirty="0" err="1"/>
              <a:t>hatprofile</a:t>
            </a:r>
            <a:endParaRPr lang="en-DE" sz="1200" b="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3226FE-12DD-4966-9EFB-380471BE1140}"/>
              </a:ext>
            </a:extLst>
          </p:cNvPr>
          <p:cNvSpPr txBox="1"/>
          <p:nvPr/>
        </p:nvSpPr>
        <p:spPr>
          <a:xfrm>
            <a:off x="4995017" y="5008184"/>
            <a:ext cx="347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A</a:t>
            </a:r>
            <a:r>
              <a:rPr lang="en-DE" sz="1200" b="0" i="1" dirty="0"/>
              <a:t>l</a:t>
            </a:r>
            <a:r>
              <a:rPr lang="de-DE" sz="1200" b="0" i="1" dirty="0"/>
              <a:t>u</a:t>
            </a:r>
            <a:r>
              <a:rPr lang="en-DE" sz="1200" b="0" i="1" dirty="0"/>
              <a:t>m</a:t>
            </a:r>
            <a:r>
              <a:rPr lang="de-DE" sz="1200" b="0" i="1" dirty="0"/>
              <a:t>i</a:t>
            </a:r>
            <a:r>
              <a:rPr lang="en-DE" sz="1200" b="0" i="1" dirty="0"/>
              <a:t>n</a:t>
            </a:r>
            <a:r>
              <a:rPr lang="de-DE" sz="1200" b="0" i="1" dirty="0"/>
              <a:t>i</a:t>
            </a:r>
            <a:r>
              <a:rPr lang="en-DE" sz="1200" b="0" i="1" dirty="0"/>
              <a:t>u</a:t>
            </a:r>
            <a:r>
              <a:rPr lang="de-DE" sz="1200" b="0" i="1" dirty="0"/>
              <a:t>m</a:t>
            </a:r>
            <a:r>
              <a:rPr lang="en-DE" sz="1200" b="0" i="1" dirty="0"/>
              <a:t> </a:t>
            </a:r>
            <a:r>
              <a:rPr lang="de-DE" sz="1200" b="0" i="1" dirty="0"/>
              <a:t>p</a:t>
            </a:r>
            <a:r>
              <a:rPr lang="en-DE" sz="1200" b="0" i="1" dirty="0"/>
              <a:t>l</a:t>
            </a:r>
            <a:r>
              <a:rPr lang="de-DE" sz="1200" b="0" i="1" dirty="0"/>
              <a:t>a</a:t>
            </a:r>
            <a:r>
              <a:rPr lang="en-DE" sz="1200" b="0" i="1" dirty="0"/>
              <a:t>t</a:t>
            </a:r>
            <a:r>
              <a:rPr lang="de-DE" sz="1200" b="0" i="1" dirty="0"/>
              <a:t>e</a:t>
            </a:r>
            <a:endParaRPr lang="en-DE" sz="1200" b="0" i="1" dirty="0"/>
          </a:p>
        </p:txBody>
      </p:sp>
    </p:spTree>
    <p:extLst>
      <p:ext uri="{BB962C8B-B14F-4D97-AF65-F5344CB8AC3E}">
        <p14:creationId xmlns:p14="http://schemas.microsoft.com/office/powerpoint/2010/main" val="403390696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</a:t>
            </a:r>
            <a:r>
              <a:rPr lang="en-DE" dirty="0"/>
              <a:t>a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d</a:t>
            </a:r>
            <a:r>
              <a:rPr lang="en-DE" dirty="0"/>
              <a:t>a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o</a:t>
            </a:r>
            <a:r>
              <a:rPr lang="en-DE" dirty="0"/>
              <a:t>n </a:t>
            </a:r>
            <a:r>
              <a:rPr lang="de-DE" dirty="0"/>
              <a:t>o</a:t>
            </a:r>
            <a:r>
              <a:rPr lang="en-DE" dirty="0"/>
              <a:t>f 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l</a:t>
            </a:r>
            <a:r>
              <a:rPr lang="en-DE" dirty="0"/>
              <a:t>m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e</a:t>
            </a:r>
            <a:r>
              <a:rPr lang="en-DE" dirty="0"/>
              <a:t>f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t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0F2D9-6DF8-4C43-A7E8-CEDB0BA70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93" y="1264604"/>
            <a:ext cx="5514109" cy="2882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13F226-5016-4F3B-8FA2-21301A79A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575"/>
            <a:ext cx="4854402" cy="28544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0D8BA9-8858-4FB4-BEC5-7AF23552FB1E}"/>
              </a:ext>
            </a:extLst>
          </p:cNvPr>
          <p:cNvSpPr txBox="1"/>
          <p:nvPr/>
        </p:nvSpPr>
        <p:spPr>
          <a:xfrm>
            <a:off x="1080655" y="4064665"/>
            <a:ext cx="4008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0" i="1" dirty="0"/>
              <a:t>E</a:t>
            </a:r>
            <a:r>
              <a:rPr lang="en-DE" sz="1200" b="0" i="1" dirty="0"/>
              <a:t>x</a:t>
            </a:r>
            <a:r>
              <a:rPr lang="de-DE" sz="1200" b="0" i="1" dirty="0"/>
              <a:t>p</a:t>
            </a:r>
            <a:r>
              <a:rPr lang="en-DE" sz="1200" b="0" i="1" dirty="0"/>
              <a:t>e</a:t>
            </a:r>
            <a:r>
              <a:rPr lang="de-DE" sz="1200" b="0" i="1" dirty="0"/>
              <a:t>r</a:t>
            </a:r>
            <a:r>
              <a:rPr lang="en-DE" sz="1200" b="0" i="1" dirty="0"/>
              <a:t>i</a:t>
            </a:r>
            <a:r>
              <a:rPr lang="de-DE" sz="1200" b="0" i="1" dirty="0"/>
              <a:t>m</a:t>
            </a:r>
            <a:r>
              <a:rPr lang="en-DE" sz="1200" b="0" i="1" dirty="0"/>
              <a:t>e</a:t>
            </a:r>
            <a:r>
              <a:rPr lang="de-DE" sz="1200" b="0" i="1" dirty="0"/>
              <a:t>n</a:t>
            </a:r>
            <a:r>
              <a:rPr lang="en-DE" sz="1200" b="0" i="1" dirty="0"/>
              <a:t>t</a:t>
            </a:r>
            <a:r>
              <a:rPr lang="de-DE" sz="1200" b="0" i="1" dirty="0"/>
              <a:t>a</a:t>
            </a:r>
            <a:r>
              <a:rPr lang="en-DE" sz="1200" b="0" i="1" dirty="0"/>
              <a:t>l </a:t>
            </a:r>
            <a:r>
              <a:rPr lang="de-DE" sz="1200" b="0" i="1" dirty="0"/>
              <a:t>s</a:t>
            </a:r>
            <a:r>
              <a:rPr lang="en-DE" sz="1200" b="0" i="1" dirty="0"/>
              <a:t>e</a:t>
            </a:r>
            <a:r>
              <a:rPr lang="de-DE" sz="1200" b="0" i="1" dirty="0"/>
              <a:t>t</a:t>
            </a:r>
            <a:r>
              <a:rPr lang="en-DE" sz="1200" b="0" i="1" dirty="0"/>
              <a:t>u</a:t>
            </a:r>
            <a:r>
              <a:rPr lang="de-DE" sz="1200" b="0" i="1" dirty="0"/>
              <a:t>p</a:t>
            </a:r>
            <a:r>
              <a:rPr lang="en-DE" sz="1200" b="0" i="1" dirty="0"/>
              <a:t> </a:t>
            </a:r>
            <a:r>
              <a:rPr lang="de-DE" sz="1200" b="0" i="1" dirty="0"/>
              <a:t>o</a:t>
            </a:r>
            <a:r>
              <a:rPr lang="en-DE" sz="1200" b="0" i="1" dirty="0"/>
              <a:t>f </a:t>
            </a:r>
            <a:r>
              <a:rPr lang="de-DE" sz="1200" b="0" i="1" dirty="0"/>
              <a:t>c</a:t>
            </a:r>
            <a:r>
              <a:rPr lang="en-DE" sz="1200" b="0" i="1" dirty="0"/>
              <a:t>o</a:t>
            </a:r>
            <a:r>
              <a:rPr lang="de-DE" sz="1200" b="0" i="1" dirty="0"/>
              <a:t>o</a:t>
            </a:r>
            <a:r>
              <a:rPr lang="en-DE" sz="1200" b="0" i="1" dirty="0"/>
              <a:t>l</a:t>
            </a:r>
            <a:r>
              <a:rPr lang="de-DE" sz="1200" b="0" i="1" dirty="0"/>
              <a:t>i</a:t>
            </a:r>
            <a:r>
              <a:rPr lang="en-DE" sz="1200" b="0" i="1" dirty="0"/>
              <a:t>n</a:t>
            </a:r>
            <a:r>
              <a:rPr lang="de-DE" sz="1200" b="0" i="1" dirty="0"/>
              <a:t>g</a:t>
            </a:r>
            <a:r>
              <a:rPr lang="en-DE" sz="1200" b="0" i="1" dirty="0"/>
              <a:t> </a:t>
            </a:r>
            <a:r>
              <a:rPr lang="de-DE" sz="1200" b="0" i="1" dirty="0"/>
              <a:t>p</a:t>
            </a:r>
            <a:r>
              <a:rPr lang="en-DE" sz="1200" b="0" i="1" dirty="0"/>
              <a:t>r</a:t>
            </a:r>
            <a:r>
              <a:rPr lang="de-DE" sz="1200" b="0" i="1" dirty="0"/>
              <a:t>o</a:t>
            </a:r>
            <a:r>
              <a:rPr lang="en-DE" sz="1200" b="0" i="1" dirty="0"/>
              <a:t>c</a:t>
            </a:r>
            <a:r>
              <a:rPr lang="de-DE" sz="1200" b="0" i="1" dirty="0"/>
              <a:t>e</a:t>
            </a:r>
            <a:r>
              <a:rPr lang="en-DE" sz="1200" b="0" i="1" dirty="0"/>
              <a:t>s</a:t>
            </a:r>
            <a:r>
              <a:rPr lang="de-DE" sz="1200" b="0" i="1" dirty="0"/>
              <a:t>s</a:t>
            </a:r>
            <a:endParaRPr lang="en-DE" sz="1200" b="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5141CC-29CF-412C-8CCB-E6A89544A553}"/>
              </a:ext>
            </a:extLst>
          </p:cNvPr>
          <p:cNvSpPr txBox="1"/>
          <p:nvPr/>
        </p:nvSpPr>
        <p:spPr>
          <a:xfrm>
            <a:off x="4475711" y="4064665"/>
            <a:ext cx="4008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D</a:t>
            </a:r>
            <a:r>
              <a:rPr lang="en-DE" sz="1200" b="0" i="1" dirty="0"/>
              <a:t>C01 </a:t>
            </a:r>
            <a:r>
              <a:rPr lang="de-DE" sz="1200" b="0" i="1" dirty="0"/>
              <a:t>S</a:t>
            </a:r>
            <a:r>
              <a:rPr lang="en-DE" sz="1200" b="0" i="1" dirty="0"/>
              <a:t>t</a:t>
            </a:r>
            <a:r>
              <a:rPr lang="de-DE" sz="1200" b="0" i="1" dirty="0"/>
              <a:t>e</a:t>
            </a:r>
            <a:r>
              <a:rPr lang="en-DE" sz="1200" b="0" i="1" dirty="0"/>
              <a:t>e</a:t>
            </a:r>
            <a:r>
              <a:rPr lang="de-DE" sz="1200" b="0" i="1" dirty="0"/>
              <a:t>l</a:t>
            </a:r>
            <a:r>
              <a:rPr lang="en-DE" sz="1200" b="0" i="1" dirty="0"/>
              <a:t> </a:t>
            </a:r>
            <a:r>
              <a:rPr lang="de-DE" sz="1200" b="0" i="1" dirty="0"/>
              <a:t>h</a:t>
            </a:r>
            <a:r>
              <a:rPr lang="en-DE" sz="1200" b="0" i="1" dirty="0"/>
              <a:t>a</a:t>
            </a:r>
            <a:r>
              <a:rPr lang="de-DE" sz="1200" b="0" i="1" dirty="0"/>
              <a:t>t</a:t>
            </a:r>
            <a:r>
              <a:rPr lang="en-DE" sz="1200" b="0" i="1" dirty="0"/>
              <a:t>p</a:t>
            </a:r>
            <a:r>
              <a:rPr lang="de-DE" sz="1200" b="0" i="1" dirty="0"/>
              <a:t>r</a:t>
            </a:r>
            <a:r>
              <a:rPr lang="en-DE" sz="1200" b="0" i="1" dirty="0"/>
              <a:t>o</a:t>
            </a:r>
            <a:r>
              <a:rPr lang="de-DE" sz="1200" b="0" i="1" dirty="0"/>
              <a:t>f</a:t>
            </a:r>
            <a:r>
              <a:rPr lang="en-DE" sz="1200" b="0" i="1" dirty="0"/>
              <a:t>i</a:t>
            </a:r>
            <a:r>
              <a:rPr lang="de-DE" sz="1200" b="0" i="1" dirty="0"/>
              <a:t>l</a:t>
            </a:r>
            <a:r>
              <a:rPr lang="en-DE" sz="1200" b="0" i="1" dirty="0"/>
              <a:t>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56A3D0F-F1E5-46FD-80C5-8D6B2B52F64A}"/>
              </a:ext>
            </a:extLst>
          </p:cNvPr>
          <p:cNvGraphicFramePr>
            <a:graphicFrameLocks noGrp="1"/>
          </p:cNvGraphicFramePr>
          <p:nvPr/>
        </p:nvGraphicFramePr>
        <p:xfrm>
          <a:off x="1607127" y="4490778"/>
          <a:ext cx="5514110" cy="1333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055">
                  <a:extLst>
                    <a:ext uri="{9D8B030D-6E8A-4147-A177-3AD203B41FA5}">
                      <a16:colId xmlns:a16="http://schemas.microsoft.com/office/drawing/2014/main" val="3234947044"/>
                    </a:ext>
                  </a:extLst>
                </a:gridCol>
                <a:gridCol w="2757055">
                  <a:extLst>
                    <a:ext uri="{9D8B030D-6E8A-4147-A177-3AD203B41FA5}">
                      <a16:colId xmlns:a16="http://schemas.microsoft.com/office/drawing/2014/main" val="774548028"/>
                    </a:ext>
                  </a:extLst>
                </a:gridCol>
              </a:tblGrid>
              <a:tr h="332741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E</a:t>
                      </a:r>
                      <a:r>
                        <a:rPr lang="en-DE" sz="1600" dirty="0"/>
                        <a:t>x</a:t>
                      </a:r>
                      <a:r>
                        <a:rPr lang="de-DE" sz="1600" dirty="0"/>
                        <a:t>p</a:t>
                      </a:r>
                      <a:r>
                        <a:rPr lang="en-DE" sz="1600" dirty="0"/>
                        <a:t>e</a:t>
                      </a:r>
                      <a:r>
                        <a:rPr lang="de-DE" sz="1600" dirty="0"/>
                        <a:t>r</a:t>
                      </a:r>
                      <a:r>
                        <a:rPr lang="en-DE" sz="1600" dirty="0"/>
                        <a:t>i</a:t>
                      </a:r>
                      <a:r>
                        <a:rPr lang="de-DE" sz="1600" dirty="0"/>
                        <a:t>m</a:t>
                      </a:r>
                      <a:r>
                        <a:rPr lang="en-DE" sz="1600" dirty="0"/>
                        <a:t>e</a:t>
                      </a:r>
                      <a:r>
                        <a:rPr lang="de-DE" sz="1600" dirty="0"/>
                        <a:t>n</a:t>
                      </a:r>
                      <a:r>
                        <a:rPr lang="en-DE" sz="16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R</a:t>
                      </a:r>
                      <a:r>
                        <a:rPr lang="en-DE" sz="1600" dirty="0"/>
                        <a:t>o</a:t>
                      </a:r>
                      <a:r>
                        <a:rPr lang="de-DE" sz="1600" dirty="0"/>
                        <a:t>o</a:t>
                      </a:r>
                      <a:r>
                        <a:rPr lang="en-DE" sz="1600" dirty="0"/>
                        <a:t>m </a:t>
                      </a:r>
                      <a:r>
                        <a:rPr lang="de-DE" sz="1600" dirty="0"/>
                        <a:t>t</a:t>
                      </a:r>
                      <a:r>
                        <a:rPr lang="en-DE" sz="1600" dirty="0"/>
                        <a:t>e</a:t>
                      </a:r>
                      <a:r>
                        <a:rPr lang="de-DE" sz="1600" dirty="0"/>
                        <a:t>m</a:t>
                      </a:r>
                      <a:r>
                        <a:rPr lang="en-DE" sz="1600" dirty="0"/>
                        <a:t>p</a:t>
                      </a:r>
                      <a:r>
                        <a:rPr lang="de-DE" sz="1600" dirty="0"/>
                        <a:t>e</a:t>
                      </a:r>
                      <a:r>
                        <a:rPr lang="en-DE" sz="1600" dirty="0"/>
                        <a:t>r</a:t>
                      </a:r>
                      <a:r>
                        <a:rPr lang="de-DE" sz="1600" dirty="0"/>
                        <a:t>a</a:t>
                      </a:r>
                      <a:r>
                        <a:rPr lang="en-DE" sz="1600" dirty="0"/>
                        <a:t>tu</a:t>
                      </a:r>
                      <a:r>
                        <a:rPr lang="de-DE" sz="1600" dirty="0"/>
                        <a:t>r</a:t>
                      </a:r>
                      <a:r>
                        <a:rPr lang="en-DE" sz="1600" dirty="0"/>
                        <a:t>e [°</a:t>
                      </a:r>
                      <a:r>
                        <a:rPr lang="de-DE" sz="1600" dirty="0"/>
                        <a:t>C</a:t>
                      </a:r>
                      <a:r>
                        <a:rPr lang="en-DE" sz="16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9095"/>
                  </a:ext>
                </a:extLst>
              </a:tr>
              <a:tr h="332741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E</a:t>
                      </a:r>
                      <a:r>
                        <a:rPr lang="en-DE" sz="1400" dirty="0"/>
                        <a:t>x</a:t>
                      </a:r>
                      <a:r>
                        <a:rPr lang="de-DE" sz="1400" dirty="0"/>
                        <a:t>p</a:t>
                      </a:r>
                      <a:r>
                        <a:rPr lang="en-DE" sz="1400" dirty="0"/>
                        <a:t>e</a:t>
                      </a:r>
                      <a:r>
                        <a:rPr lang="de-DE" sz="1400" dirty="0"/>
                        <a:t>r</a:t>
                      </a:r>
                      <a:r>
                        <a:rPr lang="en-DE" sz="1400" dirty="0"/>
                        <a:t>i</a:t>
                      </a:r>
                      <a:r>
                        <a:rPr lang="de-DE" sz="1400" dirty="0"/>
                        <a:t>m</a:t>
                      </a:r>
                      <a:r>
                        <a:rPr lang="en-DE" sz="1400" dirty="0"/>
                        <a:t>e</a:t>
                      </a:r>
                      <a:r>
                        <a:rPr lang="de-DE" sz="1400" dirty="0"/>
                        <a:t>n</a:t>
                      </a:r>
                      <a:r>
                        <a:rPr lang="en-DE" sz="1400" dirty="0"/>
                        <a:t>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287994"/>
                  </a:ext>
                </a:extLst>
              </a:tr>
              <a:tr h="3327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E</a:t>
                      </a:r>
                      <a:r>
                        <a:rPr lang="en-DE" sz="1400" dirty="0"/>
                        <a:t>x</a:t>
                      </a:r>
                      <a:r>
                        <a:rPr lang="de-DE" sz="1400" dirty="0"/>
                        <a:t>p</a:t>
                      </a:r>
                      <a:r>
                        <a:rPr lang="en-DE" sz="1400" dirty="0"/>
                        <a:t>e</a:t>
                      </a:r>
                      <a:r>
                        <a:rPr lang="de-DE" sz="1400" dirty="0"/>
                        <a:t>r</a:t>
                      </a:r>
                      <a:r>
                        <a:rPr lang="en-DE" sz="1400" dirty="0"/>
                        <a:t>i</a:t>
                      </a:r>
                      <a:r>
                        <a:rPr lang="de-DE" sz="1400" dirty="0"/>
                        <a:t>m</a:t>
                      </a:r>
                      <a:r>
                        <a:rPr lang="en-DE" sz="1400" dirty="0"/>
                        <a:t>e</a:t>
                      </a:r>
                      <a:r>
                        <a:rPr lang="de-DE" sz="1400" dirty="0"/>
                        <a:t>n</a:t>
                      </a:r>
                      <a:r>
                        <a:rPr lang="en-DE" sz="1400" dirty="0"/>
                        <a:t>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5390"/>
                  </a:ext>
                </a:extLst>
              </a:tr>
              <a:tr h="3327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E</a:t>
                      </a:r>
                      <a:r>
                        <a:rPr lang="en-DE" sz="1400" dirty="0"/>
                        <a:t>x</a:t>
                      </a:r>
                      <a:r>
                        <a:rPr lang="de-DE" sz="1400" dirty="0"/>
                        <a:t>p</a:t>
                      </a:r>
                      <a:r>
                        <a:rPr lang="en-DE" sz="1400" dirty="0"/>
                        <a:t>e</a:t>
                      </a:r>
                      <a:r>
                        <a:rPr lang="de-DE" sz="1400" dirty="0"/>
                        <a:t>r</a:t>
                      </a:r>
                      <a:r>
                        <a:rPr lang="en-DE" sz="1400" dirty="0"/>
                        <a:t>i</a:t>
                      </a:r>
                      <a:r>
                        <a:rPr lang="de-DE" sz="1400" dirty="0"/>
                        <a:t>m</a:t>
                      </a:r>
                      <a:r>
                        <a:rPr lang="en-DE" sz="1400" dirty="0"/>
                        <a:t>e</a:t>
                      </a:r>
                      <a:r>
                        <a:rPr lang="de-DE" sz="1400" dirty="0"/>
                        <a:t>n</a:t>
                      </a:r>
                      <a:r>
                        <a:rPr lang="en-DE" sz="1400" dirty="0"/>
                        <a:t>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4635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2BD5B86-9FCB-40E0-A9E5-209717761E97}"/>
              </a:ext>
            </a:extLst>
          </p:cNvPr>
          <p:cNvSpPr txBox="1"/>
          <p:nvPr/>
        </p:nvSpPr>
        <p:spPr>
          <a:xfrm>
            <a:off x="351272" y="921243"/>
            <a:ext cx="853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DC01 </a:t>
            </a:r>
            <a:r>
              <a:rPr lang="de-DE" dirty="0"/>
              <a:t>S</a:t>
            </a:r>
            <a:r>
              <a:rPr lang="en-DE" dirty="0" err="1"/>
              <a:t>teel</a:t>
            </a:r>
            <a:r>
              <a:rPr lang="en-DE" dirty="0"/>
              <a:t> </a:t>
            </a:r>
            <a:r>
              <a:rPr lang="en-DE" dirty="0" err="1"/>
              <a:t>hatprofile</a:t>
            </a:r>
            <a:endParaRPr lang="en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F3C0B3-B3EA-451B-8111-9FE7C2B50B6E}"/>
              </a:ext>
            </a:extLst>
          </p:cNvPr>
          <p:cNvSpPr txBox="1"/>
          <p:nvPr/>
        </p:nvSpPr>
        <p:spPr>
          <a:xfrm>
            <a:off x="2427201" y="5798259"/>
            <a:ext cx="4008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R</a:t>
            </a:r>
            <a:r>
              <a:rPr lang="en-DE" sz="1200" b="0" i="1" dirty="0"/>
              <a:t>o</a:t>
            </a:r>
            <a:r>
              <a:rPr lang="de-DE" sz="1200" b="0" i="1" dirty="0"/>
              <a:t>o</a:t>
            </a:r>
            <a:r>
              <a:rPr lang="en-DE" sz="1200" b="0" i="1" dirty="0"/>
              <a:t>m </a:t>
            </a:r>
            <a:r>
              <a:rPr lang="de-DE" sz="1200" b="0" i="1" dirty="0"/>
              <a:t>t</a:t>
            </a:r>
            <a:r>
              <a:rPr lang="en-DE" sz="1200" b="0" i="1" dirty="0"/>
              <a:t>e</a:t>
            </a:r>
            <a:r>
              <a:rPr lang="de-DE" sz="1200" b="0" i="1" dirty="0"/>
              <a:t>m</a:t>
            </a:r>
            <a:r>
              <a:rPr lang="en-DE" sz="1200" b="0" i="1" dirty="0"/>
              <a:t>p</a:t>
            </a:r>
            <a:r>
              <a:rPr lang="de-DE" sz="1200" b="0" i="1" dirty="0"/>
              <a:t>e</a:t>
            </a:r>
            <a:r>
              <a:rPr lang="en-DE" sz="1200" b="0" i="1" dirty="0"/>
              <a:t>r</a:t>
            </a:r>
            <a:r>
              <a:rPr lang="de-DE" sz="1200" b="0" i="1" dirty="0"/>
              <a:t>a</a:t>
            </a:r>
            <a:r>
              <a:rPr lang="en-DE" sz="1200" b="0" i="1" dirty="0"/>
              <a:t>t</a:t>
            </a:r>
            <a:r>
              <a:rPr lang="de-DE" sz="1200" b="0" i="1" dirty="0"/>
              <a:t>u</a:t>
            </a:r>
            <a:r>
              <a:rPr lang="en-DE" sz="1200" b="0" i="1" dirty="0"/>
              <a:t>r</a:t>
            </a:r>
            <a:r>
              <a:rPr lang="de-DE" sz="1200" b="0" i="1" dirty="0"/>
              <a:t>e</a:t>
            </a:r>
            <a:r>
              <a:rPr lang="en-DE" sz="1200" b="0" i="1" dirty="0"/>
              <a:t>s </a:t>
            </a:r>
            <a:r>
              <a:rPr lang="de-DE" sz="1200" b="0" i="1" dirty="0"/>
              <a:t>o</a:t>
            </a:r>
            <a:r>
              <a:rPr lang="en-DE" sz="1200" b="0" i="1" dirty="0"/>
              <a:t>f </a:t>
            </a:r>
            <a:r>
              <a:rPr lang="de-DE" sz="1200" b="0" i="1" dirty="0"/>
              <a:t>t</a:t>
            </a:r>
            <a:r>
              <a:rPr lang="en-DE" sz="1200" b="0" i="1" dirty="0"/>
              <a:t>h</a:t>
            </a:r>
            <a:r>
              <a:rPr lang="de-DE" sz="1200" b="0" i="1" dirty="0"/>
              <a:t>e</a:t>
            </a:r>
            <a:r>
              <a:rPr lang="en-DE" sz="1200" b="0" i="1" dirty="0"/>
              <a:t> </a:t>
            </a:r>
            <a:r>
              <a:rPr lang="de-DE" sz="1200" b="0" i="1" dirty="0"/>
              <a:t>e</a:t>
            </a:r>
            <a:r>
              <a:rPr lang="en-DE" sz="1200" b="0" i="1" dirty="0"/>
              <a:t>x</a:t>
            </a:r>
            <a:r>
              <a:rPr lang="de-DE" sz="1200" b="0" i="1" dirty="0"/>
              <a:t>p</a:t>
            </a:r>
            <a:r>
              <a:rPr lang="en-DE" sz="1200" b="0" i="1" dirty="0"/>
              <a:t>e</a:t>
            </a:r>
            <a:r>
              <a:rPr lang="de-DE" sz="1200" b="0" i="1" dirty="0"/>
              <a:t>r</a:t>
            </a:r>
            <a:r>
              <a:rPr lang="en-DE" sz="1200" b="0" i="1" dirty="0"/>
              <a:t>i</a:t>
            </a:r>
            <a:r>
              <a:rPr lang="de-DE" sz="1200" b="0" i="1" dirty="0"/>
              <a:t>m</a:t>
            </a:r>
            <a:r>
              <a:rPr lang="en-DE" sz="1200" b="0" i="1" dirty="0"/>
              <a:t>e</a:t>
            </a:r>
            <a:r>
              <a:rPr lang="de-DE" sz="1200" b="0" i="1" dirty="0"/>
              <a:t>n</a:t>
            </a:r>
            <a:r>
              <a:rPr lang="en-DE" sz="1200" b="0" i="1" dirty="0"/>
              <a:t>t</a:t>
            </a:r>
            <a:r>
              <a:rPr lang="de-DE" sz="1200" b="0" i="1" dirty="0"/>
              <a:t>s</a:t>
            </a:r>
            <a:r>
              <a:rPr lang="en-DE" sz="1200" b="0" i="1" dirty="0"/>
              <a:t> </a:t>
            </a:r>
            <a:r>
              <a:rPr lang="de-DE" sz="1200" b="0" i="1" dirty="0"/>
              <a:t>c</a:t>
            </a:r>
            <a:r>
              <a:rPr lang="en-DE" sz="1200" b="0" i="1" dirty="0"/>
              <a:t>o</a:t>
            </a:r>
            <a:r>
              <a:rPr lang="de-DE" sz="1200" b="0" i="1" dirty="0"/>
              <a:t>n</a:t>
            </a:r>
            <a:r>
              <a:rPr lang="en-DE" sz="1200" b="0" i="1" dirty="0"/>
              <a:t>d</a:t>
            </a:r>
            <a:r>
              <a:rPr lang="de-DE" sz="1200" b="0" i="1" dirty="0"/>
              <a:t>u</a:t>
            </a:r>
            <a:r>
              <a:rPr lang="en-DE" sz="1200" b="0" i="1" dirty="0"/>
              <a:t>c</a:t>
            </a:r>
            <a:r>
              <a:rPr lang="de-DE" sz="1200" b="0" i="1" dirty="0"/>
              <a:t>t</a:t>
            </a:r>
            <a:r>
              <a:rPr lang="en-DE" sz="1200" b="0" i="1" dirty="0"/>
              <a:t>e</a:t>
            </a:r>
            <a:r>
              <a:rPr lang="de-DE" sz="1200" b="0" i="1" dirty="0"/>
              <a:t>d</a:t>
            </a:r>
            <a:endParaRPr lang="en-DE" sz="1200" b="0" i="1" dirty="0"/>
          </a:p>
        </p:txBody>
      </p:sp>
    </p:spTree>
    <p:extLst>
      <p:ext uri="{BB962C8B-B14F-4D97-AF65-F5344CB8AC3E}">
        <p14:creationId xmlns:p14="http://schemas.microsoft.com/office/powerpoint/2010/main" val="348390226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</a:t>
            </a:r>
            <a:r>
              <a:rPr lang="en-DE" dirty="0"/>
              <a:t>a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d</a:t>
            </a:r>
            <a:r>
              <a:rPr lang="en-DE" dirty="0"/>
              <a:t>a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o</a:t>
            </a:r>
            <a:r>
              <a:rPr lang="en-DE" dirty="0"/>
              <a:t>n </a:t>
            </a:r>
            <a:r>
              <a:rPr lang="de-DE" dirty="0"/>
              <a:t>o</a:t>
            </a:r>
            <a:r>
              <a:rPr lang="en-DE" dirty="0"/>
              <a:t>f 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l</a:t>
            </a:r>
            <a:r>
              <a:rPr lang="en-DE" dirty="0"/>
              <a:t>m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e</a:t>
            </a:r>
            <a:r>
              <a:rPr lang="en-DE" dirty="0"/>
              <a:t>f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t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469D5-9E5F-4694-B50F-B80F4FD7B2C4}"/>
              </a:ext>
            </a:extLst>
          </p:cNvPr>
          <p:cNvSpPr txBox="1"/>
          <p:nvPr/>
        </p:nvSpPr>
        <p:spPr>
          <a:xfrm>
            <a:off x="351272" y="921146"/>
            <a:ext cx="853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  <a:r>
              <a:rPr lang="en-DE" dirty="0" err="1"/>
              <a:t>teel</a:t>
            </a:r>
            <a:r>
              <a:rPr lang="en-DE" dirty="0"/>
              <a:t> </a:t>
            </a:r>
            <a:r>
              <a:rPr lang="en-DE" dirty="0" err="1"/>
              <a:t>hatprofile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B</a:t>
            </a:r>
            <a:r>
              <a:rPr lang="de-DE" dirty="0"/>
              <a:t>A</a:t>
            </a:r>
            <a:r>
              <a:rPr lang="en-DE" dirty="0"/>
              <a:t>QUS</a:t>
            </a:r>
            <a:r>
              <a:rPr lang="de-DE" baseline="40000" dirty="0"/>
              <a:t> T</a:t>
            </a:r>
            <a:r>
              <a:rPr lang="en-DE" baseline="40000" dirty="0"/>
              <a:t>M</a:t>
            </a:r>
            <a:r>
              <a:rPr lang="en-DE" dirty="0"/>
              <a:t>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5ACD30-A3E7-4172-BBD4-10AA0AE5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855" y="1412198"/>
            <a:ext cx="2613891" cy="2498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D09C25-BBD0-437E-A24F-EF46C9F5A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1495327"/>
            <a:ext cx="6026885" cy="2457839"/>
          </a:xfrm>
          <a:prstGeom prst="rect">
            <a:avLst/>
          </a:prstGeom>
        </p:spPr>
      </p:pic>
      <p:graphicFrame>
        <p:nvGraphicFramePr>
          <p:cNvPr id="13" name="Table 14">
            <a:extLst>
              <a:ext uri="{FF2B5EF4-FFF2-40B4-BE49-F238E27FC236}">
                <a16:creationId xmlns:a16="http://schemas.microsoft.com/office/drawing/2014/main" id="{6CDFCBBE-AB10-4025-A788-B654704BD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057506"/>
              </p:ext>
            </p:extLst>
          </p:nvPr>
        </p:nvGraphicFramePr>
        <p:xfrm>
          <a:off x="1826491" y="4440034"/>
          <a:ext cx="5491018" cy="1372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2251827723"/>
                    </a:ext>
                  </a:extLst>
                </a:gridCol>
                <a:gridCol w="969818">
                  <a:extLst>
                    <a:ext uri="{9D8B030D-6E8A-4147-A177-3AD203B41FA5}">
                      <a16:colId xmlns:a16="http://schemas.microsoft.com/office/drawing/2014/main" val="3992787565"/>
                    </a:ext>
                  </a:extLst>
                </a:gridCol>
                <a:gridCol w="1348509">
                  <a:extLst>
                    <a:ext uri="{9D8B030D-6E8A-4147-A177-3AD203B41FA5}">
                      <a16:colId xmlns:a16="http://schemas.microsoft.com/office/drawing/2014/main" val="2889987336"/>
                    </a:ext>
                  </a:extLst>
                </a:gridCol>
                <a:gridCol w="988291">
                  <a:extLst>
                    <a:ext uri="{9D8B030D-6E8A-4147-A177-3AD203B41FA5}">
                      <a16:colId xmlns:a16="http://schemas.microsoft.com/office/drawing/2014/main" val="3804114155"/>
                    </a:ext>
                  </a:extLst>
                </a:gridCol>
              </a:tblGrid>
              <a:tr h="336073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P</a:t>
                      </a:r>
                      <a:r>
                        <a:rPr lang="en-DE" sz="1600" dirty="0"/>
                        <a:t>r</a:t>
                      </a:r>
                      <a:r>
                        <a:rPr lang="de-DE" sz="1600" dirty="0"/>
                        <a:t>o</a:t>
                      </a:r>
                      <a:r>
                        <a:rPr lang="en-DE" sz="1600" dirty="0"/>
                        <a:t>p</a:t>
                      </a:r>
                      <a:r>
                        <a:rPr lang="de-DE" sz="1600" dirty="0"/>
                        <a:t>e</a:t>
                      </a:r>
                      <a:r>
                        <a:rPr lang="en-DE" sz="1600" dirty="0"/>
                        <a:t>r</a:t>
                      </a:r>
                      <a:r>
                        <a:rPr lang="de-DE" sz="1600" dirty="0"/>
                        <a:t>t</a:t>
                      </a:r>
                      <a:r>
                        <a:rPr lang="en-DE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S</a:t>
                      </a:r>
                      <a:r>
                        <a:rPr lang="en-DE" sz="1600" dirty="0"/>
                        <a:t>y</a:t>
                      </a:r>
                      <a:r>
                        <a:rPr lang="de-DE" sz="1600" dirty="0"/>
                        <a:t>m</a:t>
                      </a:r>
                      <a:r>
                        <a:rPr lang="en-DE" sz="1600" dirty="0"/>
                        <a:t>b</a:t>
                      </a:r>
                      <a:r>
                        <a:rPr lang="de-DE" sz="1600" dirty="0"/>
                        <a:t>o</a:t>
                      </a:r>
                      <a:r>
                        <a:rPr lang="en-DE" sz="16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U</a:t>
                      </a:r>
                      <a:r>
                        <a:rPr lang="en-DE" sz="1600" dirty="0"/>
                        <a:t>n</a:t>
                      </a:r>
                      <a:r>
                        <a:rPr lang="de-DE" sz="1600" dirty="0"/>
                        <a:t>i</a:t>
                      </a:r>
                      <a:r>
                        <a:rPr lang="en-DE" sz="16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S</a:t>
                      </a:r>
                      <a:r>
                        <a:rPr lang="en-DE" sz="1600" dirty="0"/>
                        <a:t>t</a:t>
                      </a:r>
                      <a:r>
                        <a:rPr lang="de-DE" sz="1600" dirty="0"/>
                        <a:t>e</a:t>
                      </a:r>
                      <a:r>
                        <a:rPr lang="en-DE" sz="1600" dirty="0"/>
                        <a:t>e</a:t>
                      </a:r>
                      <a:r>
                        <a:rPr lang="de-DE" sz="1600" dirty="0"/>
                        <a:t>l</a:t>
                      </a:r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429736"/>
                  </a:ext>
                </a:extLst>
              </a:tr>
              <a:tr h="33607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D</a:t>
                      </a:r>
                      <a:r>
                        <a:rPr lang="en-DE" sz="1400" dirty="0"/>
                        <a:t>e</a:t>
                      </a:r>
                      <a:r>
                        <a:rPr lang="de-DE" sz="1400" dirty="0"/>
                        <a:t>n</a:t>
                      </a:r>
                      <a:r>
                        <a:rPr lang="en-DE" sz="1400" dirty="0"/>
                        <a:t>s</a:t>
                      </a:r>
                      <a:r>
                        <a:rPr lang="de-DE" sz="1400" dirty="0"/>
                        <a:t>i</a:t>
                      </a:r>
                      <a:r>
                        <a:rPr lang="en-DE" sz="1400" dirty="0"/>
                        <a:t>t</a:t>
                      </a:r>
                      <a:r>
                        <a:rPr lang="de-DE" sz="1400" dirty="0"/>
                        <a:t>y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i="0" dirty="0"/>
                        <a:t>ρ</a:t>
                      </a:r>
                      <a:endParaRPr lang="en-DE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ton mm</a:t>
                      </a:r>
                      <a:r>
                        <a:rPr lang="de-DE" sz="1400" baseline="50000" dirty="0"/>
                        <a:t>−3</a:t>
                      </a:r>
                      <a:endParaRPr lang="en-DE" sz="1400" baseline="5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7.85</a:t>
                      </a:r>
                      <a:r>
                        <a:rPr lang="de-DE" sz="1400" dirty="0"/>
                        <a:t>e</a:t>
                      </a:r>
                      <a:r>
                        <a:rPr lang="en-DE" sz="1400" baseline="50000" dirty="0"/>
                        <a:t>-9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293233"/>
                  </a:ext>
                </a:extLst>
              </a:tr>
              <a:tr h="331197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T</a:t>
                      </a:r>
                      <a:r>
                        <a:rPr lang="en-DE" sz="1400" dirty="0"/>
                        <a:t>h</a:t>
                      </a:r>
                      <a:r>
                        <a:rPr lang="de-DE" sz="1400" dirty="0"/>
                        <a:t>e</a:t>
                      </a:r>
                      <a:r>
                        <a:rPr lang="en-DE" sz="1400" dirty="0"/>
                        <a:t>r</a:t>
                      </a:r>
                      <a:r>
                        <a:rPr lang="de-DE" sz="1400" dirty="0"/>
                        <a:t>m</a:t>
                      </a:r>
                      <a:r>
                        <a:rPr lang="en-DE" sz="1400" dirty="0"/>
                        <a:t>a</a:t>
                      </a:r>
                      <a:r>
                        <a:rPr lang="de-DE" sz="1400" dirty="0"/>
                        <a:t>l</a:t>
                      </a:r>
                      <a:r>
                        <a:rPr lang="en-DE" sz="1400" dirty="0"/>
                        <a:t> </a:t>
                      </a:r>
                      <a:r>
                        <a:rPr lang="de-DE" sz="1400" dirty="0"/>
                        <a:t>c</a:t>
                      </a:r>
                      <a:r>
                        <a:rPr lang="en-DE" sz="1400" dirty="0"/>
                        <a:t>o</a:t>
                      </a:r>
                      <a:r>
                        <a:rPr lang="de-DE" sz="1400" dirty="0"/>
                        <a:t>n</a:t>
                      </a:r>
                      <a:r>
                        <a:rPr lang="en-DE" sz="1400" dirty="0"/>
                        <a:t>d</a:t>
                      </a:r>
                      <a:r>
                        <a:rPr lang="de-DE" sz="1400" dirty="0"/>
                        <a:t>u</a:t>
                      </a:r>
                      <a:r>
                        <a:rPr lang="en-DE" sz="1400" dirty="0"/>
                        <a:t>c</a:t>
                      </a:r>
                      <a:r>
                        <a:rPr lang="de-DE" sz="1400" dirty="0"/>
                        <a:t>t</a:t>
                      </a:r>
                      <a:r>
                        <a:rPr lang="en-DE" sz="1400" dirty="0"/>
                        <a:t>i</a:t>
                      </a:r>
                      <a:r>
                        <a:rPr lang="de-DE" sz="1400" dirty="0"/>
                        <a:t>v</a:t>
                      </a:r>
                      <a:r>
                        <a:rPr lang="en-DE" sz="1400" dirty="0"/>
                        <a:t>i</a:t>
                      </a:r>
                      <a:r>
                        <a:rPr lang="de-DE" sz="1400" dirty="0"/>
                        <a:t>t</a:t>
                      </a:r>
                      <a:r>
                        <a:rPr lang="en-DE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k 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mW mm</a:t>
                      </a:r>
                      <a:r>
                        <a:rPr lang="de-DE" sz="1400" baseline="50000" dirty="0"/>
                        <a:t>−1</a:t>
                      </a:r>
                      <a:r>
                        <a:rPr lang="de-DE" sz="1400" dirty="0"/>
                        <a:t>K </a:t>
                      </a:r>
                      <a:r>
                        <a:rPr lang="de-DE" sz="1400" baseline="50000" dirty="0"/>
                        <a:t>−1</a:t>
                      </a:r>
                      <a:endParaRPr lang="en-DE" sz="1400" baseline="5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49735"/>
                  </a:ext>
                </a:extLst>
              </a:tr>
              <a:tr h="369455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S</a:t>
                      </a:r>
                      <a:r>
                        <a:rPr lang="en-DE" sz="1400" dirty="0"/>
                        <a:t>p</a:t>
                      </a:r>
                      <a:r>
                        <a:rPr lang="de-DE" sz="1400" dirty="0"/>
                        <a:t>e</a:t>
                      </a:r>
                      <a:r>
                        <a:rPr lang="en-DE" sz="1400" dirty="0"/>
                        <a:t>c</a:t>
                      </a:r>
                      <a:r>
                        <a:rPr lang="de-DE" sz="1400" dirty="0"/>
                        <a:t>i</a:t>
                      </a:r>
                      <a:r>
                        <a:rPr lang="en-DE" sz="1400" dirty="0"/>
                        <a:t>f</a:t>
                      </a:r>
                      <a:r>
                        <a:rPr lang="de-DE" sz="1400" dirty="0"/>
                        <a:t>i</a:t>
                      </a:r>
                      <a:r>
                        <a:rPr lang="en-DE" sz="1400" dirty="0"/>
                        <a:t>c </a:t>
                      </a:r>
                      <a:r>
                        <a:rPr lang="de-DE" sz="1400" dirty="0"/>
                        <a:t>h</a:t>
                      </a:r>
                      <a:r>
                        <a:rPr lang="en-DE" sz="1400" dirty="0"/>
                        <a:t>e</a:t>
                      </a:r>
                      <a:r>
                        <a:rPr lang="de-DE" sz="1400" dirty="0"/>
                        <a:t>a</a:t>
                      </a:r>
                      <a:r>
                        <a:rPr lang="en-DE" sz="1400" dirty="0"/>
                        <a:t>t </a:t>
                      </a:r>
                      <a:r>
                        <a:rPr lang="de-DE" sz="1400" dirty="0"/>
                        <a:t>c</a:t>
                      </a:r>
                      <a:r>
                        <a:rPr lang="en-DE" sz="1400" dirty="0"/>
                        <a:t>a</a:t>
                      </a:r>
                      <a:r>
                        <a:rPr lang="de-DE" sz="1400" dirty="0"/>
                        <a:t>p</a:t>
                      </a:r>
                      <a:r>
                        <a:rPr lang="en-DE" sz="1400" dirty="0"/>
                        <a:t>a</a:t>
                      </a:r>
                      <a:r>
                        <a:rPr lang="de-DE" sz="1400" dirty="0"/>
                        <a:t>c</a:t>
                      </a:r>
                      <a:r>
                        <a:rPr lang="en-DE" sz="1400" dirty="0"/>
                        <a:t>i</a:t>
                      </a:r>
                      <a:r>
                        <a:rPr lang="de-DE" sz="1400" dirty="0"/>
                        <a:t>t</a:t>
                      </a:r>
                      <a:r>
                        <a:rPr lang="en-DE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c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mJ ton</a:t>
                      </a:r>
                      <a:r>
                        <a:rPr lang="de-DE" sz="1400" baseline="50000" dirty="0"/>
                        <a:t>−1</a:t>
                      </a:r>
                      <a:r>
                        <a:rPr lang="de-DE" sz="1400" dirty="0"/>
                        <a:t>K </a:t>
                      </a:r>
                      <a:r>
                        <a:rPr lang="de-DE" sz="1400" baseline="50000" dirty="0"/>
                        <a:t>−1</a:t>
                      </a:r>
                      <a:endParaRPr lang="en-DE" sz="1400" baseline="5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0.48</a:t>
                      </a:r>
                      <a:r>
                        <a:rPr lang="de-DE" sz="1400" dirty="0"/>
                        <a:t>e</a:t>
                      </a:r>
                      <a:r>
                        <a:rPr lang="en-DE" sz="1400" baseline="500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834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E3CDFE0-1470-49D0-B2A2-7A078A0CD1FD}"/>
              </a:ext>
            </a:extLst>
          </p:cNvPr>
          <p:cNvSpPr txBox="1"/>
          <p:nvPr/>
        </p:nvSpPr>
        <p:spPr>
          <a:xfrm>
            <a:off x="1722739" y="3919601"/>
            <a:ext cx="4008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0" i="1" dirty="0"/>
              <a:t>D</a:t>
            </a:r>
            <a:r>
              <a:rPr lang="en-DE" sz="1200" b="0" i="1" dirty="0"/>
              <a:t>i</a:t>
            </a:r>
            <a:r>
              <a:rPr lang="de-DE" sz="1200" b="0" i="1" dirty="0"/>
              <a:t>m</a:t>
            </a:r>
            <a:r>
              <a:rPr lang="en-DE" sz="1200" b="0" i="1" dirty="0" err="1"/>
              <a:t>ension</a:t>
            </a:r>
            <a:r>
              <a:rPr lang="en-DE" sz="1200" b="0" i="1" dirty="0"/>
              <a:t> o</a:t>
            </a:r>
            <a:r>
              <a:rPr lang="de-DE" sz="1200" b="0" i="1" dirty="0"/>
              <a:t>f</a:t>
            </a:r>
            <a:r>
              <a:rPr lang="en-DE" sz="1200" b="0" i="1" dirty="0"/>
              <a:t> </a:t>
            </a:r>
            <a:r>
              <a:rPr lang="de-DE" sz="1200" b="0" i="1" dirty="0"/>
              <a:t>S</a:t>
            </a:r>
            <a:r>
              <a:rPr lang="en-DE" sz="1200" b="0" i="1" dirty="0"/>
              <a:t>t</a:t>
            </a:r>
            <a:r>
              <a:rPr lang="de-DE" sz="1200" b="0" i="1" dirty="0"/>
              <a:t>e</a:t>
            </a:r>
            <a:r>
              <a:rPr lang="en-DE" sz="1200" b="0" i="1" dirty="0"/>
              <a:t>e</a:t>
            </a:r>
            <a:r>
              <a:rPr lang="de-DE" sz="1200" b="0" i="1" dirty="0"/>
              <a:t>l</a:t>
            </a:r>
            <a:r>
              <a:rPr lang="en-DE" sz="1200" b="0" i="1" dirty="0"/>
              <a:t> </a:t>
            </a:r>
            <a:r>
              <a:rPr lang="de-DE" sz="1200" b="0" i="1" dirty="0"/>
              <a:t>h</a:t>
            </a:r>
            <a:r>
              <a:rPr lang="en-DE" sz="1200" b="0" i="1" dirty="0"/>
              <a:t>a</a:t>
            </a:r>
            <a:r>
              <a:rPr lang="de-DE" sz="1200" b="0" i="1" dirty="0"/>
              <a:t>t</a:t>
            </a:r>
            <a:r>
              <a:rPr lang="en-DE" sz="1200" b="0" i="1" dirty="0"/>
              <a:t>profile FE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266A31-CEA6-44AD-A0A4-7CA368AAA214}"/>
              </a:ext>
            </a:extLst>
          </p:cNvPr>
          <p:cNvSpPr txBox="1"/>
          <p:nvPr/>
        </p:nvSpPr>
        <p:spPr>
          <a:xfrm>
            <a:off x="5416970" y="3919601"/>
            <a:ext cx="4008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T</a:t>
            </a:r>
            <a:r>
              <a:rPr lang="en-DE" sz="1200" b="0" i="1" dirty="0"/>
              <a:t>e</a:t>
            </a:r>
            <a:r>
              <a:rPr lang="de-DE" sz="1200" b="0" i="1" dirty="0"/>
              <a:t>m</a:t>
            </a:r>
            <a:r>
              <a:rPr lang="en-DE" sz="1200" b="0" i="1" dirty="0"/>
              <a:t>p</a:t>
            </a:r>
            <a:r>
              <a:rPr lang="de-DE" sz="1200" b="0" i="1" dirty="0"/>
              <a:t>e</a:t>
            </a:r>
            <a:r>
              <a:rPr lang="en-DE" sz="1200" b="0" i="1" dirty="0"/>
              <a:t>r</a:t>
            </a:r>
            <a:r>
              <a:rPr lang="de-DE" sz="1200" b="0" i="1" dirty="0"/>
              <a:t>a</a:t>
            </a:r>
            <a:r>
              <a:rPr lang="en-DE" sz="1200" b="0" i="1" dirty="0"/>
              <a:t>t</a:t>
            </a:r>
            <a:r>
              <a:rPr lang="de-DE" sz="1200" b="0" i="1" dirty="0"/>
              <a:t>u</a:t>
            </a:r>
            <a:r>
              <a:rPr lang="en-DE" sz="1200" b="0" i="1" dirty="0"/>
              <a:t>r</a:t>
            </a:r>
            <a:r>
              <a:rPr lang="de-DE" sz="1200" b="0" i="1" dirty="0"/>
              <a:t>e</a:t>
            </a:r>
            <a:r>
              <a:rPr lang="en-DE" sz="1200" b="0" i="1" dirty="0"/>
              <a:t> </a:t>
            </a:r>
            <a:r>
              <a:rPr lang="de-DE" sz="1200" b="0" i="1" dirty="0"/>
              <a:t>m</a:t>
            </a:r>
            <a:r>
              <a:rPr lang="en-DE" sz="1200" b="0" i="1" dirty="0"/>
              <a:t>e</a:t>
            </a:r>
            <a:r>
              <a:rPr lang="de-DE" sz="1200" b="0" i="1" dirty="0"/>
              <a:t>a</a:t>
            </a:r>
            <a:r>
              <a:rPr lang="en-DE" sz="1200" b="0" i="1" dirty="0"/>
              <a:t>s</a:t>
            </a:r>
            <a:r>
              <a:rPr lang="de-DE" sz="1200" b="0" i="1" dirty="0"/>
              <a:t>u</a:t>
            </a:r>
            <a:r>
              <a:rPr lang="en-DE" sz="1200" b="0" i="1" dirty="0"/>
              <a:t>r</a:t>
            </a:r>
            <a:r>
              <a:rPr lang="de-DE" sz="1200" b="0" i="1" dirty="0"/>
              <a:t>e</a:t>
            </a:r>
            <a:r>
              <a:rPr lang="en-DE" sz="1200" b="0" i="1" dirty="0"/>
              <a:t>m</a:t>
            </a:r>
            <a:r>
              <a:rPr lang="de-DE" sz="1200" b="0" i="1" dirty="0"/>
              <a:t>e</a:t>
            </a:r>
            <a:r>
              <a:rPr lang="en-DE" sz="1200" b="0" i="1" dirty="0"/>
              <a:t>n</a:t>
            </a:r>
            <a:r>
              <a:rPr lang="de-DE" sz="1200" b="0" i="1" dirty="0"/>
              <a:t>t</a:t>
            </a:r>
            <a:r>
              <a:rPr lang="en-DE" sz="1200" b="0" i="1" dirty="0"/>
              <a:t> </a:t>
            </a:r>
            <a:r>
              <a:rPr lang="de-DE" sz="1200" b="0" i="1" dirty="0"/>
              <a:t>p</a:t>
            </a:r>
            <a:r>
              <a:rPr lang="en-DE" sz="1200" b="0" i="1" dirty="0"/>
              <a:t>o</a:t>
            </a:r>
            <a:r>
              <a:rPr lang="de-DE" sz="1200" b="0" i="1" dirty="0"/>
              <a:t>i</a:t>
            </a:r>
            <a:r>
              <a:rPr lang="en-DE" sz="1200" b="0" i="1" dirty="0"/>
              <a:t>n</a:t>
            </a:r>
            <a:r>
              <a:rPr lang="de-DE" sz="1200" b="0" i="1" dirty="0"/>
              <a:t>t</a:t>
            </a:r>
            <a:r>
              <a:rPr lang="en-DE" sz="1200" b="0" i="1" dirty="0"/>
              <a:t>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584D6D-53EB-43BB-A442-FBB9D971F16C}"/>
              </a:ext>
            </a:extLst>
          </p:cNvPr>
          <p:cNvSpPr txBox="1"/>
          <p:nvPr/>
        </p:nvSpPr>
        <p:spPr>
          <a:xfrm>
            <a:off x="2427201" y="5798259"/>
            <a:ext cx="4008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i="1" dirty="0"/>
              <a:t>Thermal properties used for DC01 Steel</a:t>
            </a:r>
            <a:r>
              <a:rPr lang="en-DE" sz="1200" b="0" i="1" dirty="0"/>
              <a:t> </a:t>
            </a:r>
            <a:r>
              <a:rPr lang="de-DE" sz="1200" b="0" i="1" dirty="0"/>
              <a:t>s</a:t>
            </a:r>
            <a:r>
              <a:rPr lang="en-DE" sz="1200" b="0" i="1" dirty="0"/>
              <a:t>i</a:t>
            </a:r>
            <a:r>
              <a:rPr lang="de-DE" sz="1200" b="0" i="1" dirty="0"/>
              <a:t>m</a:t>
            </a:r>
            <a:r>
              <a:rPr lang="en-DE" sz="1200" b="0" i="1" dirty="0"/>
              <a:t>u</a:t>
            </a:r>
            <a:r>
              <a:rPr lang="de-DE" sz="1200" b="0" i="1" dirty="0"/>
              <a:t>l</a:t>
            </a:r>
            <a:r>
              <a:rPr lang="en-DE" sz="1200" b="0" i="1" dirty="0"/>
              <a:t>a</a:t>
            </a:r>
            <a:r>
              <a:rPr lang="de-DE" sz="1200" b="0" i="1" dirty="0"/>
              <a:t>t</a:t>
            </a:r>
            <a:r>
              <a:rPr lang="en-DE" sz="1200" b="0" i="1" dirty="0"/>
              <a:t>i</a:t>
            </a:r>
            <a:r>
              <a:rPr lang="de-DE" sz="1200" b="0" i="1" dirty="0"/>
              <a:t>o</a:t>
            </a:r>
            <a:r>
              <a:rPr lang="en-DE" sz="1200" b="0" i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50459798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8A97BB-8A31-40EB-BA1D-708AEC34EB7D}"/>
              </a:ext>
            </a:extLst>
          </p:cNvPr>
          <p:cNvSpPr/>
          <p:nvPr/>
        </p:nvSpPr>
        <p:spPr>
          <a:xfrm>
            <a:off x="3500869" y="1724147"/>
            <a:ext cx="5495637" cy="3632108"/>
          </a:xfrm>
          <a:prstGeom prst="rect">
            <a:avLst/>
          </a:prstGeom>
          <a:solidFill>
            <a:schemeClr val="bg1"/>
          </a:solidFill>
          <a:ln w="44450">
            <a:solidFill>
              <a:schemeClr val="accent1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</a:t>
            </a:r>
            <a:r>
              <a:rPr lang="en-DE" dirty="0"/>
              <a:t>a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d</a:t>
            </a:r>
            <a:r>
              <a:rPr lang="en-DE" dirty="0"/>
              <a:t>a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o</a:t>
            </a:r>
            <a:r>
              <a:rPr lang="en-DE" dirty="0"/>
              <a:t>n </a:t>
            </a:r>
            <a:r>
              <a:rPr lang="de-DE" dirty="0"/>
              <a:t>o</a:t>
            </a:r>
            <a:r>
              <a:rPr lang="en-DE" dirty="0"/>
              <a:t>f 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l</a:t>
            </a:r>
            <a:r>
              <a:rPr lang="en-DE" dirty="0"/>
              <a:t>m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e</a:t>
            </a:r>
            <a:r>
              <a:rPr lang="en-DE" dirty="0"/>
              <a:t>f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t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469D5-9E5F-4694-B50F-B80F4FD7B2C4}"/>
              </a:ext>
            </a:extLst>
          </p:cNvPr>
          <p:cNvSpPr txBox="1"/>
          <p:nvPr/>
        </p:nvSpPr>
        <p:spPr>
          <a:xfrm>
            <a:off x="351272" y="921146"/>
            <a:ext cx="853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  <a:r>
              <a:rPr lang="en-DE" dirty="0" err="1"/>
              <a:t>teel</a:t>
            </a:r>
            <a:r>
              <a:rPr lang="en-DE" dirty="0"/>
              <a:t> </a:t>
            </a:r>
            <a:r>
              <a:rPr lang="en-DE" dirty="0" err="1"/>
              <a:t>hatprofile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B</a:t>
            </a:r>
            <a:r>
              <a:rPr lang="de-DE" dirty="0"/>
              <a:t>A</a:t>
            </a:r>
            <a:r>
              <a:rPr lang="en-DE" dirty="0"/>
              <a:t>QUS</a:t>
            </a:r>
            <a:r>
              <a:rPr lang="de-DE" baseline="40000" dirty="0"/>
              <a:t> T</a:t>
            </a:r>
            <a:r>
              <a:rPr lang="en-DE" baseline="40000" dirty="0"/>
              <a:t>M</a:t>
            </a:r>
            <a:r>
              <a:rPr lang="en-DE" dirty="0"/>
              <a:t> model – </a:t>
            </a:r>
            <a:r>
              <a:rPr lang="de-DE" dirty="0"/>
              <a:t>T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l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y</a:t>
            </a:r>
            <a:r>
              <a:rPr lang="en-DE" dirty="0"/>
              <a:t>s</a:t>
            </a:r>
            <a:r>
              <a:rPr lang="de-DE" dirty="0"/>
              <a:t>i</a:t>
            </a:r>
            <a:r>
              <a:rPr lang="en-DE" dirty="0"/>
              <a:t>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24CB91-86D8-4CA6-BDA1-3762FDE6B7B0}"/>
              </a:ext>
            </a:extLst>
          </p:cNvPr>
          <p:cNvSpPr txBox="1"/>
          <p:nvPr/>
        </p:nvSpPr>
        <p:spPr>
          <a:xfrm>
            <a:off x="6548582" y="1338035"/>
            <a:ext cx="259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23°</a:t>
            </a:r>
            <a:r>
              <a:rPr lang="de-DE" sz="1600" dirty="0"/>
              <a:t>C</a:t>
            </a:r>
            <a:r>
              <a:rPr lang="en-DE" sz="1600" dirty="0"/>
              <a:t> – Sink temperature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5735EC-979E-4EE6-BA94-8F8F1BDE465E}"/>
              </a:ext>
            </a:extLst>
          </p:cNvPr>
          <p:cNvSpPr txBox="1"/>
          <p:nvPr/>
        </p:nvSpPr>
        <p:spPr>
          <a:xfrm>
            <a:off x="4955020" y="5465526"/>
            <a:ext cx="4008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b="0" i="1" dirty="0"/>
              <a:t>Thermal analysis of Steel </a:t>
            </a:r>
            <a:r>
              <a:rPr lang="en-DE" sz="1200" b="0" i="1" dirty="0" err="1"/>
              <a:t>hatprofile</a:t>
            </a:r>
            <a:endParaRPr lang="en-DE" sz="1200" b="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634F28-E096-4077-926B-653C07E0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23" y="1290478"/>
            <a:ext cx="1685066" cy="2138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44EDA1-75CD-4DD9-A1E8-E785D153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23" y="3540201"/>
            <a:ext cx="2457740" cy="2270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94061-2AB1-458A-9FCA-8E4A00094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018" y="1857138"/>
            <a:ext cx="4986786" cy="3176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149503-FE39-434D-856E-1180F8AAE482}"/>
              </a:ext>
            </a:extLst>
          </p:cNvPr>
          <p:cNvSpPr txBox="1"/>
          <p:nvPr/>
        </p:nvSpPr>
        <p:spPr>
          <a:xfrm>
            <a:off x="3653269" y="1857138"/>
            <a:ext cx="259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180°</a:t>
            </a:r>
            <a:r>
              <a:rPr lang="de-DE" sz="1600" dirty="0"/>
              <a:t>C</a:t>
            </a:r>
            <a:r>
              <a:rPr lang="en-DE" sz="1600" dirty="0"/>
              <a:t> – </a:t>
            </a:r>
            <a:r>
              <a:rPr lang="de-DE" sz="1600" dirty="0"/>
              <a:t>I</a:t>
            </a:r>
            <a:r>
              <a:rPr lang="en-DE" sz="1600" dirty="0"/>
              <a:t>n</a:t>
            </a:r>
            <a:r>
              <a:rPr lang="de-DE" sz="1600" dirty="0"/>
              <a:t>i</a:t>
            </a:r>
            <a:r>
              <a:rPr lang="en-DE" sz="1600" dirty="0"/>
              <a:t>t</a:t>
            </a:r>
            <a:r>
              <a:rPr lang="de-DE" sz="1600" dirty="0"/>
              <a:t>i</a:t>
            </a:r>
            <a:r>
              <a:rPr lang="en-DE" sz="1600" dirty="0"/>
              <a:t>a</a:t>
            </a:r>
            <a:r>
              <a:rPr lang="de-DE" sz="1600" dirty="0"/>
              <a:t>l</a:t>
            </a:r>
            <a:r>
              <a:rPr lang="en-DE" sz="1600" dirty="0"/>
              <a:t> </a:t>
            </a:r>
            <a:r>
              <a:rPr lang="de-DE" sz="1600" dirty="0"/>
              <a:t>c</a:t>
            </a:r>
            <a:r>
              <a:rPr lang="en-DE" sz="1600" dirty="0"/>
              <a:t>o</a:t>
            </a:r>
            <a:r>
              <a:rPr lang="de-DE" sz="1600" dirty="0"/>
              <a:t>n</a:t>
            </a:r>
            <a:r>
              <a:rPr lang="en-DE" sz="1600" dirty="0"/>
              <a:t>d</a:t>
            </a:r>
            <a:r>
              <a:rPr lang="de-DE" sz="1600" dirty="0"/>
              <a:t>i</a:t>
            </a:r>
            <a:r>
              <a:rPr lang="en-DE" sz="1600" dirty="0"/>
              <a:t>t</a:t>
            </a:r>
            <a:r>
              <a:rPr lang="de-DE" sz="1600" dirty="0"/>
              <a:t>i</a:t>
            </a:r>
            <a:r>
              <a:rPr lang="en-DE" sz="1600" dirty="0"/>
              <a:t>o</a:t>
            </a:r>
            <a:r>
              <a:rPr lang="de-DE" sz="1600" dirty="0"/>
              <a:t>n</a:t>
            </a:r>
            <a:endParaRPr lang="en-DE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1FC541-B93D-461D-87FE-3AC80B972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018" y="4660796"/>
            <a:ext cx="523875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2186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</a:t>
            </a:r>
            <a:r>
              <a:rPr lang="en-DE" dirty="0"/>
              <a:t>a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d</a:t>
            </a:r>
            <a:r>
              <a:rPr lang="en-DE" dirty="0"/>
              <a:t>a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o</a:t>
            </a:r>
            <a:r>
              <a:rPr lang="en-DE" dirty="0"/>
              <a:t>n </a:t>
            </a:r>
            <a:r>
              <a:rPr lang="de-DE" dirty="0"/>
              <a:t>o</a:t>
            </a:r>
            <a:r>
              <a:rPr lang="en-DE" dirty="0"/>
              <a:t>f 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l</a:t>
            </a:r>
            <a:r>
              <a:rPr lang="en-DE" dirty="0"/>
              <a:t>m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e</a:t>
            </a:r>
            <a:r>
              <a:rPr lang="en-DE" dirty="0"/>
              <a:t>f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t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64736A-8DE5-46F3-A8C7-3813E8925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969"/>
            <a:ext cx="6493164" cy="45219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B7B39E-374F-4C26-96BE-EC403DB75432}"/>
              </a:ext>
            </a:extLst>
          </p:cNvPr>
          <p:cNvSpPr txBox="1"/>
          <p:nvPr/>
        </p:nvSpPr>
        <p:spPr>
          <a:xfrm>
            <a:off x="351272" y="906623"/>
            <a:ext cx="853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Experiment vs Simulation curves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81D0E5-890C-450D-9074-7B65F98E9193}"/>
              </a:ext>
            </a:extLst>
          </p:cNvPr>
          <p:cNvSpPr txBox="1"/>
          <p:nvPr/>
        </p:nvSpPr>
        <p:spPr>
          <a:xfrm>
            <a:off x="1032937" y="5637589"/>
            <a:ext cx="4432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0" i="1" dirty="0"/>
              <a:t>Experiment vs simulation cooling rate of DC01 Steel </a:t>
            </a:r>
            <a:r>
              <a:rPr lang="en-DE" sz="1200" b="0" i="1" dirty="0" err="1"/>
              <a:t>hatprofile</a:t>
            </a:r>
            <a:endParaRPr lang="en-DE" sz="1200" b="0" i="1" dirty="0"/>
          </a:p>
        </p:txBody>
      </p:sp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AFCA81E8-E6A1-4392-85A5-377544B56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0073" y="1695380"/>
            <a:ext cx="3918927" cy="9968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5076E0-6A37-42BA-AFBD-D6C84744A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527" y="3883360"/>
            <a:ext cx="3237923" cy="942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D5AC3-DC60-4EB9-9C80-B66A7D5A268D}"/>
              </a:ext>
            </a:extLst>
          </p:cNvPr>
          <p:cNvSpPr txBox="1"/>
          <p:nvPr/>
        </p:nvSpPr>
        <p:spPr>
          <a:xfrm>
            <a:off x="5713281" y="4826046"/>
            <a:ext cx="2950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i="1" dirty="0"/>
              <a:t>Temperature-dependent film coefficients finalized for Steel material </a:t>
            </a:r>
            <a:endParaRPr lang="en-DE" sz="1200" b="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B75819-7C91-432F-88FD-39F1E00F4C52}"/>
              </a:ext>
            </a:extLst>
          </p:cNvPr>
          <p:cNvSpPr txBox="1"/>
          <p:nvPr/>
        </p:nvSpPr>
        <p:spPr>
          <a:xfrm>
            <a:off x="5345430" y="2660103"/>
            <a:ext cx="3798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i="1" dirty="0"/>
              <a:t>Temperature-dependent film coefficients </a:t>
            </a:r>
            <a:r>
              <a:rPr lang="en-DE" sz="1200" b="0" i="1" dirty="0"/>
              <a:t>o</a:t>
            </a:r>
            <a:r>
              <a:rPr lang="de-DE" sz="1200" b="0" i="1" dirty="0"/>
              <a:t>b</a:t>
            </a:r>
            <a:r>
              <a:rPr lang="en-DE" sz="1200" b="0" i="1" dirty="0"/>
              <a:t>t</a:t>
            </a:r>
            <a:r>
              <a:rPr lang="de-DE" sz="1200" b="0" i="1" dirty="0"/>
              <a:t>a</a:t>
            </a:r>
            <a:r>
              <a:rPr lang="en-DE" sz="1200" b="0" i="1" dirty="0"/>
              <a:t>i</a:t>
            </a:r>
            <a:r>
              <a:rPr lang="de-DE" sz="1200" b="0" i="1" dirty="0"/>
              <a:t>n</a:t>
            </a:r>
            <a:r>
              <a:rPr lang="en-DE" sz="1200" b="0" i="1" dirty="0"/>
              <a:t>e</a:t>
            </a:r>
            <a:r>
              <a:rPr lang="de-DE" sz="1200" b="0" i="1" dirty="0"/>
              <a:t>d</a:t>
            </a:r>
            <a:r>
              <a:rPr lang="en-DE" sz="1200" b="0" i="1" dirty="0"/>
              <a:t> </a:t>
            </a:r>
            <a:r>
              <a:rPr lang="de-DE" sz="1200" b="0" i="1" dirty="0"/>
              <a:t>f</a:t>
            </a:r>
            <a:r>
              <a:rPr lang="en-DE" sz="1200" b="0" i="1" dirty="0"/>
              <a:t>rom FE simulations</a:t>
            </a:r>
          </a:p>
        </p:txBody>
      </p:sp>
    </p:spTree>
    <p:extLst>
      <p:ext uri="{BB962C8B-B14F-4D97-AF65-F5344CB8AC3E}">
        <p14:creationId xmlns:p14="http://schemas.microsoft.com/office/powerpoint/2010/main" val="331791702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</a:t>
            </a:r>
            <a:r>
              <a:rPr lang="en-DE" dirty="0"/>
              <a:t>a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d</a:t>
            </a:r>
            <a:r>
              <a:rPr lang="en-DE" dirty="0"/>
              <a:t>a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o</a:t>
            </a:r>
            <a:r>
              <a:rPr lang="en-DE" dirty="0"/>
              <a:t>n </a:t>
            </a:r>
            <a:r>
              <a:rPr lang="de-DE" dirty="0"/>
              <a:t>o</a:t>
            </a:r>
            <a:r>
              <a:rPr lang="en-DE" dirty="0"/>
              <a:t>f 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l</a:t>
            </a:r>
            <a:r>
              <a:rPr lang="en-DE" dirty="0"/>
              <a:t>m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e</a:t>
            </a:r>
            <a:r>
              <a:rPr lang="en-DE" dirty="0"/>
              <a:t>f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t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469D5-9E5F-4694-B50F-B80F4FD7B2C4}"/>
              </a:ext>
            </a:extLst>
          </p:cNvPr>
          <p:cNvSpPr txBox="1"/>
          <p:nvPr/>
        </p:nvSpPr>
        <p:spPr>
          <a:xfrm>
            <a:off x="351272" y="921146"/>
            <a:ext cx="853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u</a:t>
            </a:r>
            <a:r>
              <a:rPr lang="en-DE" dirty="0"/>
              <a:t>m</a:t>
            </a:r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i</a:t>
            </a:r>
            <a:r>
              <a:rPr lang="en-DE" dirty="0"/>
              <a:t>u</a:t>
            </a:r>
            <a:r>
              <a:rPr lang="de-DE" dirty="0"/>
              <a:t>m</a:t>
            </a:r>
            <a:r>
              <a:rPr lang="en-DE" dirty="0"/>
              <a:t> </a:t>
            </a:r>
            <a:r>
              <a:rPr lang="de-DE" dirty="0"/>
              <a:t>p</a:t>
            </a:r>
            <a:r>
              <a:rPr lang="en-DE" dirty="0"/>
              <a:t>l</a:t>
            </a:r>
            <a:r>
              <a:rPr lang="de-DE" dirty="0"/>
              <a:t>a</a:t>
            </a:r>
            <a:r>
              <a:rPr lang="en-DE" dirty="0"/>
              <a:t>t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B</a:t>
            </a:r>
            <a:r>
              <a:rPr lang="de-DE" dirty="0"/>
              <a:t>A</a:t>
            </a:r>
            <a:r>
              <a:rPr lang="en-DE" dirty="0"/>
              <a:t>QUS</a:t>
            </a:r>
            <a:r>
              <a:rPr lang="de-DE" baseline="40000" dirty="0"/>
              <a:t> T</a:t>
            </a:r>
            <a:r>
              <a:rPr lang="en-DE" baseline="40000" dirty="0"/>
              <a:t>M</a:t>
            </a:r>
            <a:r>
              <a:rPr lang="en-DE" dirty="0"/>
              <a:t> model</a:t>
            </a:r>
          </a:p>
        </p:txBody>
      </p:sp>
      <p:graphicFrame>
        <p:nvGraphicFramePr>
          <p:cNvPr id="13" name="Table 14">
            <a:extLst>
              <a:ext uri="{FF2B5EF4-FFF2-40B4-BE49-F238E27FC236}">
                <a16:creationId xmlns:a16="http://schemas.microsoft.com/office/drawing/2014/main" id="{6CDFCBBE-AB10-4025-A788-B654704BD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293422"/>
              </p:ext>
            </p:extLst>
          </p:nvPr>
        </p:nvGraphicFramePr>
        <p:xfrm>
          <a:off x="1741343" y="4354659"/>
          <a:ext cx="5756564" cy="1372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2251827723"/>
                    </a:ext>
                  </a:extLst>
                </a:gridCol>
                <a:gridCol w="969818">
                  <a:extLst>
                    <a:ext uri="{9D8B030D-6E8A-4147-A177-3AD203B41FA5}">
                      <a16:colId xmlns:a16="http://schemas.microsoft.com/office/drawing/2014/main" val="3992787565"/>
                    </a:ext>
                  </a:extLst>
                </a:gridCol>
                <a:gridCol w="1348509">
                  <a:extLst>
                    <a:ext uri="{9D8B030D-6E8A-4147-A177-3AD203B41FA5}">
                      <a16:colId xmlns:a16="http://schemas.microsoft.com/office/drawing/2014/main" val="2889987336"/>
                    </a:ext>
                  </a:extLst>
                </a:gridCol>
                <a:gridCol w="1253837">
                  <a:extLst>
                    <a:ext uri="{9D8B030D-6E8A-4147-A177-3AD203B41FA5}">
                      <a16:colId xmlns:a16="http://schemas.microsoft.com/office/drawing/2014/main" val="3804114155"/>
                    </a:ext>
                  </a:extLst>
                </a:gridCol>
              </a:tblGrid>
              <a:tr h="336073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P</a:t>
                      </a:r>
                      <a:r>
                        <a:rPr lang="en-DE" sz="1600" dirty="0"/>
                        <a:t>r</a:t>
                      </a:r>
                      <a:r>
                        <a:rPr lang="de-DE" sz="1600" dirty="0"/>
                        <a:t>o</a:t>
                      </a:r>
                      <a:r>
                        <a:rPr lang="en-DE" sz="1600" dirty="0"/>
                        <a:t>p</a:t>
                      </a:r>
                      <a:r>
                        <a:rPr lang="de-DE" sz="1600" dirty="0"/>
                        <a:t>e</a:t>
                      </a:r>
                      <a:r>
                        <a:rPr lang="en-DE" sz="1600" dirty="0"/>
                        <a:t>r</a:t>
                      </a:r>
                      <a:r>
                        <a:rPr lang="de-DE" sz="1600" dirty="0"/>
                        <a:t>t</a:t>
                      </a:r>
                      <a:r>
                        <a:rPr lang="en-DE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S</a:t>
                      </a:r>
                      <a:r>
                        <a:rPr lang="en-DE" sz="1600" dirty="0"/>
                        <a:t>y</a:t>
                      </a:r>
                      <a:r>
                        <a:rPr lang="de-DE" sz="1600" dirty="0"/>
                        <a:t>m</a:t>
                      </a:r>
                      <a:r>
                        <a:rPr lang="en-DE" sz="1600" dirty="0"/>
                        <a:t>b</a:t>
                      </a:r>
                      <a:r>
                        <a:rPr lang="de-DE" sz="1600" dirty="0"/>
                        <a:t>o</a:t>
                      </a:r>
                      <a:r>
                        <a:rPr lang="en-DE" sz="16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U</a:t>
                      </a:r>
                      <a:r>
                        <a:rPr lang="en-DE" sz="1600" dirty="0"/>
                        <a:t>n</a:t>
                      </a:r>
                      <a:r>
                        <a:rPr lang="de-DE" sz="1600" dirty="0"/>
                        <a:t>i</a:t>
                      </a:r>
                      <a:r>
                        <a:rPr lang="en-DE" sz="16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Aluminium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429736"/>
                  </a:ext>
                </a:extLst>
              </a:tr>
              <a:tr h="33607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D</a:t>
                      </a:r>
                      <a:r>
                        <a:rPr lang="en-DE" sz="1400" dirty="0"/>
                        <a:t>e</a:t>
                      </a:r>
                      <a:r>
                        <a:rPr lang="de-DE" sz="1400" dirty="0"/>
                        <a:t>n</a:t>
                      </a:r>
                      <a:r>
                        <a:rPr lang="en-DE" sz="1400" dirty="0"/>
                        <a:t>s</a:t>
                      </a:r>
                      <a:r>
                        <a:rPr lang="de-DE" sz="1400" dirty="0"/>
                        <a:t>i</a:t>
                      </a:r>
                      <a:r>
                        <a:rPr lang="en-DE" sz="1400" dirty="0"/>
                        <a:t>t</a:t>
                      </a:r>
                      <a:r>
                        <a:rPr lang="de-DE" sz="1400" dirty="0"/>
                        <a:t>y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i="0" dirty="0"/>
                        <a:t>ρ</a:t>
                      </a:r>
                      <a:endParaRPr lang="en-DE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ton mm</a:t>
                      </a:r>
                      <a:r>
                        <a:rPr lang="de-DE" sz="1400" baseline="50000" dirty="0"/>
                        <a:t>−3</a:t>
                      </a:r>
                      <a:endParaRPr lang="en-DE" sz="1400" baseline="5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2.71</a:t>
                      </a:r>
                      <a:r>
                        <a:rPr lang="de-DE" sz="1400" dirty="0"/>
                        <a:t>e</a:t>
                      </a:r>
                      <a:r>
                        <a:rPr lang="en-DE" sz="1400" baseline="50000" dirty="0"/>
                        <a:t>-9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293233"/>
                  </a:ext>
                </a:extLst>
              </a:tr>
              <a:tr h="331197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T</a:t>
                      </a:r>
                      <a:r>
                        <a:rPr lang="en-DE" sz="1400" dirty="0"/>
                        <a:t>h</a:t>
                      </a:r>
                      <a:r>
                        <a:rPr lang="de-DE" sz="1400" dirty="0"/>
                        <a:t>e</a:t>
                      </a:r>
                      <a:r>
                        <a:rPr lang="en-DE" sz="1400" dirty="0"/>
                        <a:t>r</a:t>
                      </a:r>
                      <a:r>
                        <a:rPr lang="de-DE" sz="1400" dirty="0"/>
                        <a:t>m</a:t>
                      </a:r>
                      <a:r>
                        <a:rPr lang="en-DE" sz="1400" dirty="0"/>
                        <a:t>a</a:t>
                      </a:r>
                      <a:r>
                        <a:rPr lang="de-DE" sz="1400" dirty="0"/>
                        <a:t>l</a:t>
                      </a:r>
                      <a:r>
                        <a:rPr lang="en-DE" sz="1400" dirty="0"/>
                        <a:t> </a:t>
                      </a:r>
                      <a:r>
                        <a:rPr lang="de-DE" sz="1400" dirty="0"/>
                        <a:t>c</a:t>
                      </a:r>
                      <a:r>
                        <a:rPr lang="en-DE" sz="1400" dirty="0"/>
                        <a:t>o</a:t>
                      </a:r>
                      <a:r>
                        <a:rPr lang="de-DE" sz="1400" dirty="0"/>
                        <a:t>n</a:t>
                      </a:r>
                      <a:r>
                        <a:rPr lang="en-DE" sz="1400" dirty="0"/>
                        <a:t>d</a:t>
                      </a:r>
                      <a:r>
                        <a:rPr lang="de-DE" sz="1400" dirty="0"/>
                        <a:t>u</a:t>
                      </a:r>
                      <a:r>
                        <a:rPr lang="en-DE" sz="1400" dirty="0"/>
                        <a:t>c</a:t>
                      </a:r>
                      <a:r>
                        <a:rPr lang="de-DE" sz="1400" dirty="0"/>
                        <a:t>t</a:t>
                      </a:r>
                      <a:r>
                        <a:rPr lang="en-DE" sz="1400" dirty="0"/>
                        <a:t>i</a:t>
                      </a:r>
                      <a:r>
                        <a:rPr lang="de-DE" sz="1400" dirty="0"/>
                        <a:t>v</a:t>
                      </a:r>
                      <a:r>
                        <a:rPr lang="en-DE" sz="1400" dirty="0"/>
                        <a:t>i</a:t>
                      </a:r>
                      <a:r>
                        <a:rPr lang="de-DE" sz="1400" dirty="0"/>
                        <a:t>t</a:t>
                      </a:r>
                      <a:r>
                        <a:rPr lang="en-DE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k 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mW mm</a:t>
                      </a:r>
                      <a:r>
                        <a:rPr lang="de-DE" sz="1400" baseline="50000" dirty="0"/>
                        <a:t>−1</a:t>
                      </a:r>
                      <a:r>
                        <a:rPr lang="de-DE" sz="1400" dirty="0"/>
                        <a:t>K </a:t>
                      </a:r>
                      <a:r>
                        <a:rPr lang="de-DE" sz="1400" baseline="50000" dirty="0"/>
                        <a:t>−1</a:t>
                      </a:r>
                      <a:endParaRPr lang="en-DE" sz="1400" baseline="5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49735"/>
                  </a:ext>
                </a:extLst>
              </a:tr>
              <a:tr h="369455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S</a:t>
                      </a:r>
                      <a:r>
                        <a:rPr lang="en-DE" sz="1400" dirty="0"/>
                        <a:t>p</a:t>
                      </a:r>
                      <a:r>
                        <a:rPr lang="de-DE" sz="1400" dirty="0"/>
                        <a:t>e</a:t>
                      </a:r>
                      <a:r>
                        <a:rPr lang="en-DE" sz="1400" dirty="0"/>
                        <a:t>c</a:t>
                      </a:r>
                      <a:r>
                        <a:rPr lang="de-DE" sz="1400" dirty="0"/>
                        <a:t>i</a:t>
                      </a:r>
                      <a:r>
                        <a:rPr lang="en-DE" sz="1400" dirty="0"/>
                        <a:t>f</a:t>
                      </a:r>
                      <a:r>
                        <a:rPr lang="de-DE" sz="1400" dirty="0"/>
                        <a:t>i</a:t>
                      </a:r>
                      <a:r>
                        <a:rPr lang="en-DE" sz="1400" dirty="0"/>
                        <a:t>c </a:t>
                      </a:r>
                      <a:r>
                        <a:rPr lang="de-DE" sz="1400" dirty="0"/>
                        <a:t>h</a:t>
                      </a:r>
                      <a:r>
                        <a:rPr lang="en-DE" sz="1400" dirty="0"/>
                        <a:t>e</a:t>
                      </a:r>
                      <a:r>
                        <a:rPr lang="de-DE" sz="1400" dirty="0"/>
                        <a:t>a</a:t>
                      </a:r>
                      <a:r>
                        <a:rPr lang="en-DE" sz="1400" dirty="0"/>
                        <a:t>t </a:t>
                      </a:r>
                      <a:r>
                        <a:rPr lang="de-DE" sz="1400" dirty="0"/>
                        <a:t>c</a:t>
                      </a:r>
                      <a:r>
                        <a:rPr lang="en-DE" sz="1400" dirty="0"/>
                        <a:t>a</a:t>
                      </a:r>
                      <a:r>
                        <a:rPr lang="de-DE" sz="1400" dirty="0"/>
                        <a:t>p</a:t>
                      </a:r>
                      <a:r>
                        <a:rPr lang="en-DE" sz="1400" dirty="0"/>
                        <a:t>a</a:t>
                      </a:r>
                      <a:r>
                        <a:rPr lang="de-DE" sz="1400" dirty="0"/>
                        <a:t>c</a:t>
                      </a:r>
                      <a:r>
                        <a:rPr lang="en-DE" sz="1400" dirty="0"/>
                        <a:t>i</a:t>
                      </a:r>
                      <a:r>
                        <a:rPr lang="de-DE" sz="1400" dirty="0"/>
                        <a:t>t</a:t>
                      </a:r>
                      <a:r>
                        <a:rPr lang="en-DE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c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mJ ton</a:t>
                      </a:r>
                      <a:r>
                        <a:rPr lang="de-DE" sz="1400" baseline="50000" dirty="0"/>
                        <a:t>−1</a:t>
                      </a:r>
                      <a:r>
                        <a:rPr lang="de-DE" sz="1400" dirty="0"/>
                        <a:t>K </a:t>
                      </a:r>
                      <a:r>
                        <a:rPr lang="de-DE" sz="1400" baseline="50000" dirty="0"/>
                        <a:t>−1</a:t>
                      </a:r>
                      <a:endParaRPr lang="en-DE" sz="1400" baseline="5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0.91</a:t>
                      </a:r>
                      <a:r>
                        <a:rPr lang="de-DE" sz="1400" dirty="0"/>
                        <a:t>e</a:t>
                      </a:r>
                      <a:r>
                        <a:rPr lang="en-DE" sz="1400" baseline="500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834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E3CDFE0-1470-49D0-B2A2-7A078A0CD1FD}"/>
              </a:ext>
            </a:extLst>
          </p:cNvPr>
          <p:cNvSpPr txBox="1"/>
          <p:nvPr/>
        </p:nvSpPr>
        <p:spPr>
          <a:xfrm>
            <a:off x="870815" y="3411961"/>
            <a:ext cx="4008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0" i="1" dirty="0"/>
              <a:t>D</a:t>
            </a:r>
            <a:r>
              <a:rPr lang="en-DE" sz="1200" b="0" i="1" dirty="0"/>
              <a:t>i</a:t>
            </a:r>
            <a:r>
              <a:rPr lang="de-DE" sz="1200" b="0" i="1" dirty="0"/>
              <a:t>m</a:t>
            </a:r>
            <a:r>
              <a:rPr lang="en-DE" sz="1200" b="0" i="1" dirty="0" err="1"/>
              <a:t>ension</a:t>
            </a:r>
            <a:r>
              <a:rPr lang="en-DE" sz="1200" b="0" i="1" dirty="0"/>
              <a:t> o</a:t>
            </a:r>
            <a:r>
              <a:rPr lang="de-DE" sz="1200" b="0" i="1" dirty="0"/>
              <a:t>f</a:t>
            </a:r>
            <a:r>
              <a:rPr lang="en-DE" sz="1200" b="0" i="1" dirty="0"/>
              <a:t> </a:t>
            </a:r>
            <a:r>
              <a:rPr lang="de-DE" sz="1200" b="0" i="1" dirty="0"/>
              <a:t>A</a:t>
            </a:r>
            <a:r>
              <a:rPr lang="en-DE" sz="1200" b="0" i="1" dirty="0"/>
              <a:t>l</a:t>
            </a:r>
            <a:r>
              <a:rPr lang="de-DE" sz="1200" b="0" i="1" dirty="0"/>
              <a:t>u</a:t>
            </a:r>
            <a:r>
              <a:rPr lang="en-DE" sz="1200" b="0" i="1" dirty="0"/>
              <a:t>m</a:t>
            </a:r>
            <a:r>
              <a:rPr lang="de-DE" sz="1200" b="0" i="1" dirty="0"/>
              <a:t>i</a:t>
            </a:r>
            <a:r>
              <a:rPr lang="en-DE" sz="1200" b="0" i="1" dirty="0"/>
              <a:t>n</a:t>
            </a:r>
            <a:r>
              <a:rPr lang="de-DE" sz="1200" b="0" i="1" dirty="0"/>
              <a:t>i</a:t>
            </a:r>
            <a:r>
              <a:rPr lang="en-DE" sz="1200" b="0" i="1" dirty="0"/>
              <a:t>u</a:t>
            </a:r>
            <a:r>
              <a:rPr lang="de-DE" sz="1200" b="0" i="1" dirty="0"/>
              <a:t>m</a:t>
            </a:r>
            <a:r>
              <a:rPr lang="en-DE" sz="1200" b="0" i="1" dirty="0"/>
              <a:t> </a:t>
            </a:r>
            <a:r>
              <a:rPr lang="de-DE" sz="1200" b="0" i="1" dirty="0"/>
              <a:t>p</a:t>
            </a:r>
            <a:r>
              <a:rPr lang="en-DE" sz="1200" b="0" i="1" dirty="0"/>
              <a:t>l</a:t>
            </a:r>
            <a:r>
              <a:rPr lang="de-DE" sz="1200" b="0" i="1" dirty="0"/>
              <a:t>a</a:t>
            </a:r>
            <a:r>
              <a:rPr lang="en-DE" sz="1200" b="0" i="1" dirty="0"/>
              <a:t>t</a:t>
            </a:r>
            <a:r>
              <a:rPr lang="de-DE" sz="1200" b="0" i="1" dirty="0"/>
              <a:t>e</a:t>
            </a:r>
            <a:r>
              <a:rPr lang="en-DE" sz="1200" b="0" i="1" dirty="0"/>
              <a:t> FE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266A31-CEA6-44AD-A0A4-7CA368AAA214}"/>
              </a:ext>
            </a:extLst>
          </p:cNvPr>
          <p:cNvSpPr txBox="1"/>
          <p:nvPr/>
        </p:nvSpPr>
        <p:spPr>
          <a:xfrm>
            <a:off x="4879397" y="3414709"/>
            <a:ext cx="4008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T</a:t>
            </a:r>
            <a:r>
              <a:rPr lang="en-DE" sz="1200" b="0" i="1" dirty="0"/>
              <a:t>e</a:t>
            </a:r>
            <a:r>
              <a:rPr lang="de-DE" sz="1200" b="0" i="1" dirty="0"/>
              <a:t>m</a:t>
            </a:r>
            <a:r>
              <a:rPr lang="en-DE" sz="1200" b="0" i="1" dirty="0"/>
              <a:t>p</a:t>
            </a:r>
            <a:r>
              <a:rPr lang="de-DE" sz="1200" b="0" i="1" dirty="0"/>
              <a:t>e</a:t>
            </a:r>
            <a:r>
              <a:rPr lang="en-DE" sz="1200" b="0" i="1" dirty="0"/>
              <a:t>r</a:t>
            </a:r>
            <a:r>
              <a:rPr lang="de-DE" sz="1200" b="0" i="1" dirty="0"/>
              <a:t>a</a:t>
            </a:r>
            <a:r>
              <a:rPr lang="en-DE" sz="1200" b="0" i="1" dirty="0"/>
              <a:t>t</a:t>
            </a:r>
            <a:r>
              <a:rPr lang="de-DE" sz="1200" b="0" i="1" dirty="0"/>
              <a:t>u</a:t>
            </a:r>
            <a:r>
              <a:rPr lang="en-DE" sz="1200" b="0" i="1" dirty="0"/>
              <a:t>r</a:t>
            </a:r>
            <a:r>
              <a:rPr lang="de-DE" sz="1200" b="0" i="1" dirty="0"/>
              <a:t>e</a:t>
            </a:r>
            <a:r>
              <a:rPr lang="en-DE" sz="1200" b="0" i="1" dirty="0"/>
              <a:t> </a:t>
            </a:r>
            <a:r>
              <a:rPr lang="de-DE" sz="1200" b="0" i="1" dirty="0"/>
              <a:t>m</a:t>
            </a:r>
            <a:r>
              <a:rPr lang="en-DE" sz="1200" b="0" i="1" dirty="0"/>
              <a:t>e</a:t>
            </a:r>
            <a:r>
              <a:rPr lang="de-DE" sz="1200" b="0" i="1" dirty="0"/>
              <a:t>a</a:t>
            </a:r>
            <a:r>
              <a:rPr lang="en-DE" sz="1200" b="0" i="1" dirty="0"/>
              <a:t>s</a:t>
            </a:r>
            <a:r>
              <a:rPr lang="de-DE" sz="1200" b="0" i="1" dirty="0"/>
              <a:t>u</a:t>
            </a:r>
            <a:r>
              <a:rPr lang="en-DE" sz="1200" b="0" i="1" dirty="0"/>
              <a:t>r</a:t>
            </a:r>
            <a:r>
              <a:rPr lang="de-DE" sz="1200" b="0" i="1" dirty="0"/>
              <a:t>e</a:t>
            </a:r>
            <a:r>
              <a:rPr lang="en-DE" sz="1200" b="0" i="1" dirty="0"/>
              <a:t>m</a:t>
            </a:r>
            <a:r>
              <a:rPr lang="de-DE" sz="1200" b="0" i="1" dirty="0"/>
              <a:t>e</a:t>
            </a:r>
            <a:r>
              <a:rPr lang="en-DE" sz="1200" b="0" i="1" dirty="0"/>
              <a:t>n</a:t>
            </a:r>
            <a:r>
              <a:rPr lang="de-DE" sz="1200" b="0" i="1" dirty="0"/>
              <a:t>t</a:t>
            </a:r>
            <a:r>
              <a:rPr lang="en-DE" sz="1200" b="0" i="1" dirty="0"/>
              <a:t> </a:t>
            </a:r>
            <a:r>
              <a:rPr lang="de-DE" sz="1200" b="0" i="1" dirty="0"/>
              <a:t>p</a:t>
            </a:r>
            <a:r>
              <a:rPr lang="en-DE" sz="1200" b="0" i="1" dirty="0"/>
              <a:t>o</a:t>
            </a:r>
            <a:r>
              <a:rPr lang="de-DE" sz="1200" b="0" i="1" dirty="0"/>
              <a:t>i</a:t>
            </a:r>
            <a:r>
              <a:rPr lang="en-DE" sz="1200" b="0" i="1" dirty="0"/>
              <a:t>n</a:t>
            </a:r>
            <a:r>
              <a:rPr lang="de-DE" sz="1200" b="0" i="1" dirty="0"/>
              <a:t>t</a:t>
            </a:r>
            <a:r>
              <a:rPr lang="en-DE" sz="1200" b="0" i="1" dirty="0"/>
              <a:t>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584D6D-53EB-43BB-A442-FBB9D971F16C}"/>
              </a:ext>
            </a:extLst>
          </p:cNvPr>
          <p:cNvSpPr txBox="1"/>
          <p:nvPr/>
        </p:nvSpPr>
        <p:spPr>
          <a:xfrm>
            <a:off x="2256487" y="5782962"/>
            <a:ext cx="4712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i="1" dirty="0"/>
              <a:t>Thermal properties used for </a:t>
            </a:r>
            <a:r>
              <a:rPr lang="en-DE" sz="1200" b="0" i="1" dirty="0"/>
              <a:t>E</a:t>
            </a:r>
            <a:r>
              <a:rPr lang="de-DE" sz="1200" b="0" i="1" dirty="0"/>
              <a:t>N</a:t>
            </a:r>
            <a:r>
              <a:rPr lang="en-DE" sz="1200" b="0" i="1" dirty="0"/>
              <a:t>-</a:t>
            </a:r>
            <a:r>
              <a:rPr lang="de-DE" sz="1200" b="0" i="1" dirty="0"/>
              <a:t>A</a:t>
            </a:r>
            <a:r>
              <a:rPr lang="en-DE" sz="1200" b="0" i="1" dirty="0"/>
              <a:t>W-6082</a:t>
            </a:r>
            <a:r>
              <a:rPr lang="en-GB" sz="1200" b="0" i="1" dirty="0"/>
              <a:t> A</a:t>
            </a:r>
            <a:r>
              <a:rPr lang="en-DE" sz="1200" b="0" i="1" dirty="0"/>
              <a:t>l</a:t>
            </a:r>
            <a:r>
              <a:rPr lang="de-DE" sz="1200" b="0" i="1" dirty="0"/>
              <a:t>u</a:t>
            </a:r>
            <a:r>
              <a:rPr lang="en-DE" sz="1200" b="0" i="1" dirty="0"/>
              <a:t>m</a:t>
            </a:r>
            <a:r>
              <a:rPr lang="de-DE" sz="1200" b="0" i="1" dirty="0"/>
              <a:t>i</a:t>
            </a:r>
            <a:r>
              <a:rPr lang="en-DE" sz="1200" b="0" i="1" dirty="0"/>
              <a:t>n</a:t>
            </a:r>
            <a:r>
              <a:rPr lang="de-DE" sz="1200" b="0" i="1" dirty="0"/>
              <a:t>i</a:t>
            </a:r>
            <a:r>
              <a:rPr lang="en-DE" sz="1200" b="0" i="1" dirty="0"/>
              <a:t>u</a:t>
            </a:r>
            <a:r>
              <a:rPr lang="de-DE" sz="1200" b="0" i="1" dirty="0"/>
              <a:t>m</a:t>
            </a:r>
            <a:r>
              <a:rPr lang="en-DE" sz="1200" b="0" i="1" dirty="0"/>
              <a:t> </a:t>
            </a:r>
            <a:r>
              <a:rPr lang="de-DE" sz="1200" b="0" i="1" dirty="0"/>
              <a:t>s</a:t>
            </a:r>
            <a:r>
              <a:rPr lang="en-DE" sz="1200" b="0" i="1" dirty="0"/>
              <a:t>i</a:t>
            </a:r>
            <a:r>
              <a:rPr lang="de-DE" sz="1200" b="0" i="1" dirty="0"/>
              <a:t>m</a:t>
            </a:r>
            <a:r>
              <a:rPr lang="en-DE" sz="1200" b="0" i="1" dirty="0"/>
              <a:t>u</a:t>
            </a:r>
            <a:r>
              <a:rPr lang="de-DE" sz="1200" b="0" i="1" dirty="0"/>
              <a:t>l</a:t>
            </a:r>
            <a:r>
              <a:rPr lang="en-DE" sz="1200" b="0" i="1" dirty="0"/>
              <a:t>a</a:t>
            </a:r>
            <a:r>
              <a:rPr lang="de-DE" sz="1200" b="0" i="1" dirty="0"/>
              <a:t>t</a:t>
            </a:r>
            <a:r>
              <a:rPr lang="en-DE" sz="1200" b="0" i="1" dirty="0"/>
              <a:t>i</a:t>
            </a:r>
            <a:r>
              <a:rPr lang="de-DE" sz="1200" b="0" i="1" dirty="0"/>
              <a:t>o</a:t>
            </a:r>
            <a:r>
              <a:rPr lang="en-DE" sz="1200" b="0" i="1" dirty="0"/>
              <a:t>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3A3957-E5D2-437D-BB6D-68CA3504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698904"/>
            <a:ext cx="4612739" cy="1626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D199C8-3C70-402E-93E8-57D289AFC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135" y="1874762"/>
            <a:ext cx="4612739" cy="15542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B4F471-4A6A-4375-9CCC-E43C4326C112}"/>
              </a:ext>
            </a:extLst>
          </p:cNvPr>
          <p:cNvSpPr txBox="1"/>
          <p:nvPr/>
        </p:nvSpPr>
        <p:spPr>
          <a:xfrm>
            <a:off x="7604662" y="3076489"/>
            <a:ext cx="2405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A</a:t>
            </a:r>
            <a:r>
              <a:rPr lang="en-DE" sz="800" dirty="0"/>
              <a:t>l</a:t>
            </a:r>
            <a:r>
              <a:rPr lang="de-DE" sz="800" dirty="0"/>
              <a:t>l</a:t>
            </a:r>
            <a:r>
              <a:rPr lang="en-DE" sz="800" dirty="0"/>
              <a:t> </a:t>
            </a:r>
            <a:r>
              <a:rPr lang="de-DE" sz="800" dirty="0"/>
              <a:t>d</a:t>
            </a:r>
            <a:r>
              <a:rPr lang="en-DE" sz="800" dirty="0"/>
              <a:t>i</a:t>
            </a:r>
            <a:r>
              <a:rPr lang="de-DE" sz="800" dirty="0"/>
              <a:t>m</a:t>
            </a:r>
            <a:r>
              <a:rPr lang="en-DE" sz="800" dirty="0"/>
              <a:t>en</a:t>
            </a:r>
            <a:r>
              <a:rPr lang="de-DE" sz="800" dirty="0"/>
              <a:t>si</a:t>
            </a:r>
            <a:r>
              <a:rPr lang="en-DE" sz="800" dirty="0"/>
              <a:t>o</a:t>
            </a:r>
            <a:r>
              <a:rPr lang="de-DE" sz="800" dirty="0"/>
              <a:t>n</a:t>
            </a:r>
            <a:r>
              <a:rPr lang="en-DE" sz="800" dirty="0"/>
              <a:t>s </a:t>
            </a:r>
            <a:r>
              <a:rPr lang="de-DE" sz="800" dirty="0"/>
              <a:t>a</a:t>
            </a:r>
            <a:r>
              <a:rPr lang="en-DE" sz="800" dirty="0"/>
              <a:t>r</a:t>
            </a:r>
            <a:r>
              <a:rPr lang="de-DE" sz="800" dirty="0"/>
              <a:t>e</a:t>
            </a:r>
            <a:r>
              <a:rPr lang="en-DE" sz="800" dirty="0"/>
              <a:t> </a:t>
            </a:r>
            <a:r>
              <a:rPr lang="de-DE" sz="800" dirty="0"/>
              <a:t>i</a:t>
            </a:r>
            <a:r>
              <a:rPr lang="en-DE" sz="800" dirty="0"/>
              <a:t>n </a:t>
            </a:r>
            <a:r>
              <a:rPr lang="de-DE" sz="800" dirty="0"/>
              <a:t>m</a:t>
            </a:r>
            <a:r>
              <a:rPr lang="en-DE" sz="800" dirty="0"/>
              <a:t>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428B00-6981-4163-BEDA-58669537B6F3}"/>
              </a:ext>
            </a:extLst>
          </p:cNvPr>
          <p:cNvSpPr txBox="1"/>
          <p:nvPr/>
        </p:nvSpPr>
        <p:spPr>
          <a:xfrm>
            <a:off x="2679845" y="3076489"/>
            <a:ext cx="2405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A</a:t>
            </a:r>
            <a:r>
              <a:rPr lang="en-DE" sz="800" dirty="0"/>
              <a:t>l</a:t>
            </a:r>
            <a:r>
              <a:rPr lang="de-DE" sz="800" dirty="0"/>
              <a:t>l</a:t>
            </a:r>
            <a:r>
              <a:rPr lang="en-DE" sz="800" dirty="0"/>
              <a:t> </a:t>
            </a:r>
            <a:r>
              <a:rPr lang="de-DE" sz="800" dirty="0"/>
              <a:t>d</a:t>
            </a:r>
            <a:r>
              <a:rPr lang="en-DE" sz="800" dirty="0"/>
              <a:t>i</a:t>
            </a:r>
            <a:r>
              <a:rPr lang="de-DE" sz="800" dirty="0"/>
              <a:t>m</a:t>
            </a:r>
            <a:r>
              <a:rPr lang="en-DE" sz="800" dirty="0"/>
              <a:t>en</a:t>
            </a:r>
            <a:r>
              <a:rPr lang="de-DE" sz="800" dirty="0"/>
              <a:t>si</a:t>
            </a:r>
            <a:r>
              <a:rPr lang="en-DE" sz="800" dirty="0"/>
              <a:t>o</a:t>
            </a:r>
            <a:r>
              <a:rPr lang="de-DE" sz="800" dirty="0"/>
              <a:t>n</a:t>
            </a:r>
            <a:r>
              <a:rPr lang="en-DE" sz="800" dirty="0"/>
              <a:t>s </a:t>
            </a:r>
            <a:r>
              <a:rPr lang="de-DE" sz="800" dirty="0"/>
              <a:t>a</a:t>
            </a:r>
            <a:r>
              <a:rPr lang="en-DE" sz="800" dirty="0"/>
              <a:t>r</a:t>
            </a:r>
            <a:r>
              <a:rPr lang="de-DE" sz="800" dirty="0"/>
              <a:t>e</a:t>
            </a:r>
            <a:r>
              <a:rPr lang="en-DE" sz="800" dirty="0"/>
              <a:t> </a:t>
            </a:r>
            <a:r>
              <a:rPr lang="de-DE" sz="800" dirty="0"/>
              <a:t>i</a:t>
            </a:r>
            <a:r>
              <a:rPr lang="en-DE" sz="800" dirty="0"/>
              <a:t>n </a:t>
            </a:r>
            <a:r>
              <a:rPr lang="de-DE" sz="800" dirty="0"/>
              <a:t>m</a:t>
            </a:r>
            <a:r>
              <a:rPr lang="en-DE" sz="8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26251413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</a:t>
            </a:r>
            <a:r>
              <a:rPr lang="en-DE" dirty="0"/>
              <a:t>a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d</a:t>
            </a:r>
            <a:r>
              <a:rPr lang="en-DE" dirty="0"/>
              <a:t>a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o</a:t>
            </a:r>
            <a:r>
              <a:rPr lang="en-DE" dirty="0"/>
              <a:t>n </a:t>
            </a:r>
            <a:r>
              <a:rPr lang="de-DE" dirty="0"/>
              <a:t>o</a:t>
            </a:r>
            <a:r>
              <a:rPr lang="en-DE" dirty="0"/>
              <a:t>f 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l</a:t>
            </a:r>
            <a:r>
              <a:rPr lang="en-DE" dirty="0"/>
              <a:t>m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e</a:t>
            </a:r>
            <a:r>
              <a:rPr lang="en-DE" dirty="0"/>
              <a:t>f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t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189178-C44C-4E6A-8757-A57D7921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940432"/>
            <a:ext cx="3741420" cy="3116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A43904-2DF9-47FC-AFCF-782119096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400" y="940432"/>
            <a:ext cx="3832860" cy="3044190"/>
          </a:xfrm>
          <a:prstGeom prst="rect">
            <a:avLst/>
          </a:prstGeom>
        </p:spPr>
      </p:pic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837B0228-8316-465B-895F-9C2FFE134C59}"/>
              </a:ext>
            </a:extLst>
          </p:cNvPr>
          <p:cNvGraphicFramePr>
            <a:graphicFrameLocks noGrp="1"/>
          </p:cNvGraphicFramePr>
          <p:nvPr/>
        </p:nvGraphicFramePr>
        <p:xfrm>
          <a:off x="1814945" y="4359278"/>
          <a:ext cx="5514110" cy="148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055">
                  <a:extLst>
                    <a:ext uri="{9D8B030D-6E8A-4147-A177-3AD203B41FA5}">
                      <a16:colId xmlns:a16="http://schemas.microsoft.com/office/drawing/2014/main" val="3234947044"/>
                    </a:ext>
                  </a:extLst>
                </a:gridCol>
                <a:gridCol w="2757055">
                  <a:extLst>
                    <a:ext uri="{9D8B030D-6E8A-4147-A177-3AD203B41FA5}">
                      <a16:colId xmlns:a16="http://schemas.microsoft.com/office/drawing/2014/main" val="774548028"/>
                    </a:ext>
                  </a:extLst>
                </a:gridCol>
              </a:tblGrid>
              <a:tr h="33274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Finalized simulation film coefficient </a:t>
                      </a:r>
                      <a:endParaRPr lang="en-DE" sz="1600" dirty="0"/>
                    </a:p>
                    <a:p>
                      <a:pPr algn="ctr"/>
                      <a:r>
                        <a:rPr lang="en-GB" sz="1600" dirty="0"/>
                        <a:t>[</a:t>
                      </a:r>
                      <a:r>
                        <a:rPr lang="en-GB" sz="1600" dirty="0" err="1"/>
                        <a:t>mW</a:t>
                      </a:r>
                      <a:r>
                        <a:rPr lang="en-GB" sz="1600" dirty="0"/>
                        <a:t> mm</a:t>
                      </a:r>
                      <a:r>
                        <a:rPr lang="en-GB" sz="1600" b="1" kern="1200" baseline="5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−2</a:t>
                      </a:r>
                      <a:r>
                        <a:rPr lang="en-GB" sz="1600" dirty="0"/>
                        <a:t>K</a:t>
                      </a:r>
                      <a:r>
                        <a:rPr lang="en-GB" sz="1600" b="1" kern="1200" baseline="5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−1</a:t>
                      </a:r>
                      <a:r>
                        <a:rPr lang="en-GB" sz="1600" dirty="0"/>
                        <a:t> ]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T</a:t>
                      </a:r>
                      <a:r>
                        <a:rPr lang="en-DE" sz="1600" dirty="0"/>
                        <a:t>e</a:t>
                      </a:r>
                      <a:r>
                        <a:rPr lang="de-DE" sz="1600" dirty="0"/>
                        <a:t>m</a:t>
                      </a:r>
                      <a:r>
                        <a:rPr lang="en-DE" sz="1600" dirty="0"/>
                        <a:t>p</a:t>
                      </a:r>
                      <a:r>
                        <a:rPr lang="de-DE" sz="1600" dirty="0"/>
                        <a:t>e</a:t>
                      </a:r>
                      <a:r>
                        <a:rPr lang="en-DE" sz="1600" dirty="0"/>
                        <a:t>r</a:t>
                      </a:r>
                      <a:r>
                        <a:rPr lang="de-DE" sz="1600" dirty="0"/>
                        <a:t>a</a:t>
                      </a:r>
                      <a:r>
                        <a:rPr lang="en-DE" sz="1600" dirty="0"/>
                        <a:t>tu</a:t>
                      </a:r>
                      <a:r>
                        <a:rPr lang="de-DE" sz="1600" dirty="0"/>
                        <a:t>r</a:t>
                      </a:r>
                      <a:r>
                        <a:rPr lang="en-DE" sz="1600" dirty="0"/>
                        <a:t>e </a:t>
                      </a:r>
                    </a:p>
                    <a:p>
                      <a:pPr algn="ctr"/>
                      <a:endParaRPr lang="en-DE" sz="1600" dirty="0"/>
                    </a:p>
                    <a:p>
                      <a:pPr algn="ctr"/>
                      <a:r>
                        <a:rPr lang="en-DE" sz="1600" dirty="0"/>
                        <a:t>[°</a:t>
                      </a:r>
                      <a:r>
                        <a:rPr lang="de-DE" sz="1600" dirty="0"/>
                        <a:t>C</a:t>
                      </a:r>
                      <a:r>
                        <a:rPr lang="en-DE" sz="16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49095"/>
                  </a:ext>
                </a:extLst>
              </a:tr>
              <a:tr h="332741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0</a:t>
                      </a:r>
                      <a:r>
                        <a:rPr lang="en-DE" sz="1400" dirty="0"/>
                        <a:t>.008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287994"/>
                  </a:ext>
                </a:extLst>
              </a:tr>
              <a:tr h="3327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0</a:t>
                      </a:r>
                      <a:r>
                        <a:rPr lang="en-DE" sz="1400" dirty="0"/>
                        <a:t>.023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53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4BC282D-31D8-4EB0-9E3F-067C9F83FA5C}"/>
              </a:ext>
            </a:extLst>
          </p:cNvPr>
          <p:cNvSpPr txBox="1"/>
          <p:nvPr/>
        </p:nvSpPr>
        <p:spPr>
          <a:xfrm>
            <a:off x="2032461" y="5847722"/>
            <a:ext cx="5174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i="1" dirty="0"/>
              <a:t>Temperature-dependent film coefficients finalized for </a:t>
            </a:r>
            <a:r>
              <a:rPr lang="en-DE" sz="1200" b="0" i="1" dirty="0"/>
              <a:t>A</a:t>
            </a:r>
            <a:r>
              <a:rPr lang="de-DE" sz="1200" b="0" i="1" dirty="0"/>
              <a:t>l</a:t>
            </a:r>
            <a:r>
              <a:rPr lang="en-DE" sz="1200" b="0" i="1" dirty="0"/>
              <a:t>u</a:t>
            </a:r>
            <a:r>
              <a:rPr lang="de-DE" sz="1200" b="0" i="1" dirty="0"/>
              <a:t>m</a:t>
            </a:r>
            <a:r>
              <a:rPr lang="en-DE" sz="1200" b="0" i="1" dirty="0"/>
              <a:t>i</a:t>
            </a:r>
            <a:r>
              <a:rPr lang="de-DE" sz="1200" b="0" i="1" dirty="0"/>
              <a:t>n</a:t>
            </a:r>
            <a:r>
              <a:rPr lang="en-DE" sz="1200" b="0" i="1" dirty="0"/>
              <a:t>i</a:t>
            </a:r>
            <a:r>
              <a:rPr lang="de-DE" sz="1200" b="0" i="1" dirty="0"/>
              <a:t>u</a:t>
            </a:r>
            <a:r>
              <a:rPr lang="en-DE" sz="1200" b="0" i="1" dirty="0"/>
              <a:t>m </a:t>
            </a:r>
            <a:r>
              <a:rPr lang="en-GB" sz="1200" b="0" i="1" dirty="0"/>
              <a:t>material </a:t>
            </a:r>
            <a:endParaRPr lang="en-DE" sz="1200" b="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94089-ACE6-46C9-B428-40E0EDEC7C37}"/>
              </a:ext>
            </a:extLst>
          </p:cNvPr>
          <p:cNvSpPr txBox="1"/>
          <p:nvPr/>
        </p:nvSpPr>
        <p:spPr>
          <a:xfrm>
            <a:off x="2064788" y="3967340"/>
            <a:ext cx="514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0" i="1" dirty="0"/>
              <a:t>Experiment vs simulation cooling rate of </a:t>
            </a:r>
            <a:r>
              <a:rPr lang="de-DE" sz="1200" b="0" i="1" dirty="0"/>
              <a:t>E</a:t>
            </a:r>
            <a:r>
              <a:rPr lang="en-DE" sz="1200" b="0" i="1" dirty="0"/>
              <a:t>N-AW-6082 </a:t>
            </a:r>
            <a:r>
              <a:rPr lang="de-DE" sz="1200" b="0" i="1" dirty="0"/>
              <a:t>A</a:t>
            </a:r>
            <a:r>
              <a:rPr lang="en-DE" sz="1200" b="0" i="1" dirty="0"/>
              <a:t>l</a:t>
            </a:r>
            <a:r>
              <a:rPr lang="de-DE" sz="1200" b="0" i="1" dirty="0"/>
              <a:t>u</a:t>
            </a:r>
            <a:r>
              <a:rPr lang="en-DE" sz="1200" b="0" i="1" dirty="0"/>
              <a:t>m</a:t>
            </a:r>
            <a:r>
              <a:rPr lang="de-DE" sz="1200" b="0" i="1" dirty="0"/>
              <a:t>i</a:t>
            </a:r>
            <a:r>
              <a:rPr lang="en-DE" sz="1200" b="0" i="1" dirty="0"/>
              <a:t>n</a:t>
            </a:r>
            <a:r>
              <a:rPr lang="de-DE" sz="1200" b="0" i="1" dirty="0"/>
              <a:t>i</a:t>
            </a:r>
            <a:r>
              <a:rPr lang="en-DE" sz="1200" b="0" i="1" dirty="0"/>
              <a:t>u</a:t>
            </a:r>
            <a:r>
              <a:rPr lang="de-DE" sz="1200" b="0" i="1" dirty="0"/>
              <a:t>m</a:t>
            </a:r>
            <a:r>
              <a:rPr lang="en-DE" sz="1200" b="0" i="1" dirty="0"/>
              <a:t> </a:t>
            </a:r>
            <a:r>
              <a:rPr lang="de-DE" sz="1200" b="0" i="1" dirty="0"/>
              <a:t>p</a:t>
            </a:r>
            <a:r>
              <a:rPr lang="en-DE" sz="1200" b="0" i="1" dirty="0"/>
              <a:t>l</a:t>
            </a:r>
            <a:r>
              <a:rPr lang="de-DE" sz="1200" b="0" i="1" dirty="0"/>
              <a:t>a</a:t>
            </a:r>
            <a:r>
              <a:rPr lang="en-DE" sz="1200" b="0" i="1" dirty="0"/>
              <a:t>t</a:t>
            </a:r>
            <a:r>
              <a:rPr lang="de-DE" sz="1200" b="0" i="1" dirty="0"/>
              <a:t>e</a:t>
            </a:r>
            <a:endParaRPr lang="en-DE" sz="1200" b="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1C5AB-0213-4B29-8C61-11849C0136D9}"/>
              </a:ext>
            </a:extLst>
          </p:cNvPr>
          <p:cNvSpPr txBox="1"/>
          <p:nvPr/>
        </p:nvSpPr>
        <p:spPr>
          <a:xfrm>
            <a:off x="1814945" y="1394690"/>
            <a:ext cx="2447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</a:t>
            </a:r>
            <a:r>
              <a:rPr lang="en-DE" sz="1400" dirty="0"/>
              <a:t>o</a:t>
            </a:r>
            <a:r>
              <a:rPr lang="de-DE" sz="1400" dirty="0"/>
              <a:t>o</a:t>
            </a:r>
            <a:r>
              <a:rPr lang="en-DE" sz="1400" dirty="0"/>
              <a:t>m </a:t>
            </a:r>
            <a:r>
              <a:rPr lang="de-DE" sz="1400" dirty="0"/>
              <a:t>t</a:t>
            </a:r>
            <a:r>
              <a:rPr lang="en-DE" sz="1400" dirty="0"/>
              <a:t>e</a:t>
            </a:r>
            <a:r>
              <a:rPr lang="de-DE" sz="1400" dirty="0"/>
              <a:t>m</a:t>
            </a:r>
            <a:r>
              <a:rPr lang="en-DE" sz="1400" dirty="0"/>
              <a:t>p</a:t>
            </a:r>
            <a:r>
              <a:rPr lang="de-DE" sz="1400" dirty="0"/>
              <a:t>e</a:t>
            </a:r>
            <a:r>
              <a:rPr lang="en-DE" sz="1400" dirty="0"/>
              <a:t>r</a:t>
            </a:r>
            <a:r>
              <a:rPr lang="de-DE" sz="1400" dirty="0"/>
              <a:t>a</a:t>
            </a:r>
            <a:r>
              <a:rPr lang="en-DE" sz="1400" dirty="0"/>
              <a:t>t</a:t>
            </a:r>
            <a:r>
              <a:rPr lang="de-DE" sz="1400" dirty="0"/>
              <a:t>u</a:t>
            </a:r>
            <a:r>
              <a:rPr lang="en-DE" sz="1400" dirty="0"/>
              <a:t>r</a:t>
            </a:r>
            <a:r>
              <a:rPr lang="de-DE" sz="1400" dirty="0"/>
              <a:t>e</a:t>
            </a:r>
            <a:r>
              <a:rPr lang="en-DE" sz="1400" dirty="0"/>
              <a:t> : 26°</a:t>
            </a:r>
            <a:r>
              <a:rPr lang="de-DE" sz="1400" dirty="0"/>
              <a:t>C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254575201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</a:t>
            </a:r>
            <a:r>
              <a:rPr lang="en-DE" dirty="0"/>
              <a:t>e</a:t>
            </a:r>
            <a:r>
              <a:rPr lang="de-DE" dirty="0"/>
              <a:t>c</a:t>
            </a:r>
            <a:r>
              <a:rPr lang="en-DE" dirty="0"/>
              <a:t>h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i</a:t>
            </a:r>
            <a:r>
              <a:rPr lang="en-DE" dirty="0"/>
              <a:t>c</a:t>
            </a:r>
            <a:r>
              <a:rPr lang="de-DE" dirty="0"/>
              <a:t>a</a:t>
            </a:r>
            <a:r>
              <a:rPr lang="en-DE" dirty="0"/>
              <a:t>l </a:t>
            </a:r>
            <a:r>
              <a:rPr lang="de-DE" dirty="0"/>
              <a:t>p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p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469D5-9E5F-4694-B50F-B80F4FD7B2C4}"/>
              </a:ext>
            </a:extLst>
          </p:cNvPr>
          <p:cNvSpPr txBox="1"/>
          <p:nvPr/>
        </p:nvSpPr>
        <p:spPr>
          <a:xfrm>
            <a:off x="351272" y="921146"/>
            <a:ext cx="853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e</a:t>
            </a:r>
            <a:r>
              <a:rPr lang="en-DE" dirty="0"/>
              <a:t>e</a:t>
            </a:r>
            <a:r>
              <a:rPr lang="de-DE" dirty="0"/>
              <a:t>l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u</a:t>
            </a:r>
            <a:r>
              <a:rPr lang="en-DE" dirty="0"/>
              <a:t>m</a:t>
            </a:r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i</a:t>
            </a:r>
            <a:r>
              <a:rPr lang="en-DE" dirty="0"/>
              <a:t>u</a:t>
            </a:r>
            <a:r>
              <a:rPr lang="de-DE" dirty="0"/>
              <a:t>m</a:t>
            </a:r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26DEC0B-C4F1-41CC-B5B5-AA8E46A78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01" y="1290478"/>
            <a:ext cx="3986468" cy="9615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85278E-8B1B-4D96-B458-DA5E0923B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001" y="2344434"/>
            <a:ext cx="3986468" cy="37274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C0D13A4-EE06-4E1B-A6C5-E2349E47309F}"/>
              </a:ext>
            </a:extLst>
          </p:cNvPr>
          <p:cNvSpPr txBox="1"/>
          <p:nvPr/>
        </p:nvSpPr>
        <p:spPr>
          <a:xfrm>
            <a:off x="431800" y="1376218"/>
            <a:ext cx="2089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0" dirty="0"/>
              <a:t>V</a:t>
            </a:r>
            <a:r>
              <a:rPr lang="en-DE" sz="1600" b="0" dirty="0"/>
              <a:t>a</a:t>
            </a:r>
            <a:r>
              <a:rPr lang="de-DE" sz="1600" b="0" dirty="0"/>
              <a:t>l</a:t>
            </a:r>
            <a:r>
              <a:rPr lang="en-DE" sz="1600" b="0" dirty="0"/>
              <a:t>i</a:t>
            </a:r>
            <a:r>
              <a:rPr lang="de-DE" sz="1600" b="0" dirty="0"/>
              <a:t>d</a:t>
            </a:r>
            <a:r>
              <a:rPr lang="en-DE" sz="1600" b="0" dirty="0"/>
              <a:t>a</a:t>
            </a:r>
            <a:r>
              <a:rPr lang="de-DE" sz="1600" b="0" dirty="0"/>
              <a:t>t</a:t>
            </a:r>
            <a:r>
              <a:rPr lang="en-DE" sz="1600" b="0" dirty="0"/>
              <a:t>e</a:t>
            </a:r>
            <a:r>
              <a:rPr lang="de-DE" sz="1600" b="0" dirty="0"/>
              <a:t>d</a:t>
            </a:r>
            <a:r>
              <a:rPr lang="en-DE" sz="1600" b="0" dirty="0"/>
              <a:t> </a:t>
            </a:r>
            <a:r>
              <a:rPr lang="de-DE" sz="1600" b="0" dirty="0"/>
              <a:t>w</a:t>
            </a:r>
            <a:r>
              <a:rPr lang="en-DE" sz="1600" b="0" dirty="0"/>
              <a:t>i</a:t>
            </a:r>
            <a:r>
              <a:rPr lang="de-DE" sz="1600" b="0" dirty="0"/>
              <a:t>t</a:t>
            </a:r>
            <a:r>
              <a:rPr lang="en-DE" sz="1600" b="0" dirty="0"/>
              <a:t>h </a:t>
            </a:r>
            <a:r>
              <a:rPr lang="de-DE" sz="1600" b="0" dirty="0"/>
              <a:t>d</a:t>
            </a:r>
            <a:r>
              <a:rPr lang="en-DE" sz="1600" b="0" dirty="0"/>
              <a:t>a</a:t>
            </a:r>
            <a:r>
              <a:rPr lang="de-DE" sz="1600" b="0" dirty="0"/>
              <a:t>t</a:t>
            </a:r>
            <a:r>
              <a:rPr lang="en-DE" sz="1600" b="0" dirty="0"/>
              <a:t>a </a:t>
            </a:r>
            <a:r>
              <a:rPr lang="de-DE" sz="1600" b="0" dirty="0"/>
              <a:t>a</a:t>
            </a:r>
            <a:r>
              <a:rPr lang="en-DE" sz="1600" b="0" dirty="0"/>
              <a:t>c</a:t>
            </a:r>
            <a:r>
              <a:rPr lang="de-DE" sz="1600" b="0" dirty="0"/>
              <a:t>c</a:t>
            </a:r>
            <a:r>
              <a:rPr lang="en-DE" sz="1600" b="0" dirty="0"/>
              <a:t>o</a:t>
            </a:r>
            <a:r>
              <a:rPr lang="de-DE" sz="1600" b="0" dirty="0"/>
              <a:t>r</a:t>
            </a:r>
            <a:r>
              <a:rPr lang="en-DE" sz="1600" b="0" dirty="0"/>
              <a:t>d</a:t>
            </a:r>
            <a:r>
              <a:rPr lang="de-DE" sz="1600" b="0" dirty="0"/>
              <a:t>i</a:t>
            </a:r>
            <a:r>
              <a:rPr lang="en-DE" sz="1600" b="0" dirty="0"/>
              <a:t>n</a:t>
            </a:r>
            <a:r>
              <a:rPr lang="de-DE" sz="1600" b="0" dirty="0"/>
              <a:t>g</a:t>
            </a:r>
            <a:r>
              <a:rPr lang="en-DE" sz="1600" b="0" dirty="0"/>
              <a:t> </a:t>
            </a:r>
            <a:r>
              <a:rPr lang="de-DE" sz="1600" b="0" dirty="0"/>
              <a:t>t</a:t>
            </a:r>
            <a:r>
              <a:rPr lang="en-DE" sz="1600" b="0" dirty="0"/>
              <a:t>o </a:t>
            </a:r>
          </a:p>
          <a:p>
            <a:r>
              <a:rPr lang="en-DE" sz="1600" b="0" dirty="0"/>
              <a:t>     </a:t>
            </a:r>
            <a:r>
              <a:rPr lang="de-DE" sz="1600" b="0" dirty="0"/>
              <a:t>D</a:t>
            </a:r>
            <a:r>
              <a:rPr lang="en-DE" sz="1600" b="0" dirty="0"/>
              <a:t>I</a:t>
            </a:r>
            <a:r>
              <a:rPr lang="de-DE" sz="1600" b="0" dirty="0"/>
              <a:t>N</a:t>
            </a:r>
            <a:r>
              <a:rPr lang="en-DE" sz="1600" b="0" dirty="0"/>
              <a:t> </a:t>
            </a:r>
            <a:r>
              <a:rPr lang="de-DE" sz="1600" b="0" dirty="0"/>
              <a:t>E</a:t>
            </a:r>
            <a:r>
              <a:rPr lang="en-DE" sz="1600" b="0" dirty="0"/>
              <a:t>N </a:t>
            </a:r>
            <a:r>
              <a:rPr lang="de-DE" sz="1600" b="0" dirty="0"/>
              <a:t>I</a:t>
            </a:r>
            <a:r>
              <a:rPr lang="en-DE" sz="1600" b="0" dirty="0"/>
              <a:t>S</a:t>
            </a:r>
            <a:r>
              <a:rPr lang="de-DE" sz="1600" b="0" dirty="0"/>
              <a:t>O</a:t>
            </a:r>
            <a:r>
              <a:rPr lang="en-DE" sz="1600" b="0" dirty="0"/>
              <a:t> 527</a:t>
            </a:r>
          </a:p>
        </p:txBody>
      </p:sp>
    </p:spTree>
    <p:extLst>
      <p:ext uri="{BB962C8B-B14F-4D97-AF65-F5344CB8AC3E}">
        <p14:creationId xmlns:p14="http://schemas.microsoft.com/office/powerpoint/2010/main" val="144921063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</a:t>
            </a:r>
            <a:r>
              <a:rPr lang="en-DE" dirty="0"/>
              <a:t>e</a:t>
            </a:r>
            <a:r>
              <a:rPr lang="de-DE" dirty="0"/>
              <a:t>c</a:t>
            </a:r>
            <a:r>
              <a:rPr lang="en-DE" dirty="0"/>
              <a:t>h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i</a:t>
            </a:r>
            <a:r>
              <a:rPr lang="en-DE" dirty="0"/>
              <a:t>c</a:t>
            </a:r>
            <a:r>
              <a:rPr lang="de-DE" dirty="0"/>
              <a:t>a</a:t>
            </a:r>
            <a:r>
              <a:rPr lang="en-DE" dirty="0"/>
              <a:t>l </a:t>
            </a:r>
            <a:r>
              <a:rPr lang="de-DE" dirty="0"/>
              <a:t>p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p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F029DB3-6E6B-4DB1-924E-B2533C1BC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693" y="1972319"/>
            <a:ext cx="4802910" cy="147545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1648C2F-95C0-498C-BE7C-56C539213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691" y="3833781"/>
            <a:ext cx="4802911" cy="198264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40C7CAF-49CE-45C9-B21B-69471A1ADBF8}"/>
              </a:ext>
            </a:extLst>
          </p:cNvPr>
          <p:cNvSpPr txBox="1"/>
          <p:nvPr/>
        </p:nvSpPr>
        <p:spPr>
          <a:xfrm>
            <a:off x="1791565" y="3426517"/>
            <a:ext cx="7001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i="1" dirty="0"/>
              <a:t>Thermal properties used for </a:t>
            </a:r>
            <a:r>
              <a:rPr lang="en-DE" sz="1200" b="0" i="1" dirty="0"/>
              <a:t>BM1480 V203 adhesive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89696A-8A1D-4BDB-9AF4-D5B25D016257}"/>
              </a:ext>
            </a:extLst>
          </p:cNvPr>
          <p:cNvSpPr txBox="1"/>
          <p:nvPr/>
        </p:nvSpPr>
        <p:spPr>
          <a:xfrm>
            <a:off x="1791565" y="5811108"/>
            <a:ext cx="7001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i="1" dirty="0"/>
              <a:t>T</a:t>
            </a:r>
            <a:r>
              <a:rPr lang="en-DE" sz="1200" b="0" i="1" dirty="0"/>
              <a:t>e</a:t>
            </a:r>
            <a:r>
              <a:rPr lang="de-DE" sz="1200" b="0" i="1" dirty="0"/>
              <a:t>m</a:t>
            </a:r>
            <a:r>
              <a:rPr lang="en-DE" sz="1200" b="0" i="1" dirty="0"/>
              <a:t>p</a:t>
            </a:r>
            <a:r>
              <a:rPr lang="de-DE" sz="1200" b="0" i="1" dirty="0"/>
              <a:t>e</a:t>
            </a:r>
            <a:r>
              <a:rPr lang="en-DE" sz="1200" b="0" i="1" dirty="0"/>
              <a:t>r</a:t>
            </a:r>
            <a:r>
              <a:rPr lang="de-DE" sz="1200" b="0" i="1" dirty="0"/>
              <a:t>a</a:t>
            </a:r>
            <a:r>
              <a:rPr lang="en-DE" sz="1200" b="0" i="1" dirty="0"/>
              <a:t>t</a:t>
            </a:r>
            <a:r>
              <a:rPr lang="de-DE" sz="1200" b="0" i="1" dirty="0"/>
              <a:t>u</a:t>
            </a:r>
            <a:r>
              <a:rPr lang="en-DE" sz="1200" b="0" i="1" dirty="0"/>
              <a:t>r</a:t>
            </a:r>
            <a:r>
              <a:rPr lang="de-DE" sz="1200" b="0" i="1" dirty="0"/>
              <a:t>e</a:t>
            </a:r>
            <a:r>
              <a:rPr lang="en-DE" sz="1200" b="0" i="1" dirty="0"/>
              <a:t>-</a:t>
            </a:r>
            <a:r>
              <a:rPr lang="de-DE" sz="1200" b="0" i="1" dirty="0"/>
              <a:t>d</a:t>
            </a:r>
            <a:r>
              <a:rPr lang="en-DE" sz="1200" b="0" i="1" dirty="0"/>
              <a:t>e</a:t>
            </a:r>
            <a:r>
              <a:rPr lang="de-DE" sz="1200" b="0" i="1" dirty="0"/>
              <a:t>p</a:t>
            </a:r>
            <a:r>
              <a:rPr lang="en-DE" sz="1200" b="0" i="1" dirty="0"/>
              <a:t>e</a:t>
            </a:r>
            <a:r>
              <a:rPr lang="de-DE" sz="1200" b="0" i="1" dirty="0"/>
              <a:t>n</a:t>
            </a:r>
            <a:r>
              <a:rPr lang="en-DE" sz="1200" b="0" i="1" dirty="0"/>
              <a:t>d</a:t>
            </a:r>
            <a:r>
              <a:rPr lang="de-DE" sz="1200" b="0" i="1" dirty="0"/>
              <a:t>e</a:t>
            </a:r>
            <a:r>
              <a:rPr lang="en-DE" sz="1200" b="0" i="1" dirty="0"/>
              <a:t>n</a:t>
            </a:r>
            <a:r>
              <a:rPr lang="de-DE" sz="1200" b="0" i="1" dirty="0"/>
              <a:t>t</a:t>
            </a:r>
            <a:r>
              <a:rPr lang="en-DE" sz="1200" b="0" i="1" dirty="0"/>
              <a:t> </a:t>
            </a:r>
            <a:r>
              <a:rPr lang="de-DE" sz="1200" b="0" i="1" dirty="0"/>
              <a:t>t</a:t>
            </a:r>
            <a:r>
              <a:rPr lang="en-DE" sz="1200" b="0" i="1" dirty="0"/>
              <a:t>h</a:t>
            </a:r>
            <a:r>
              <a:rPr lang="de-DE" sz="1200" b="0" i="1" dirty="0"/>
              <a:t>e</a:t>
            </a:r>
            <a:r>
              <a:rPr lang="en-DE" sz="1200" b="0" i="1" dirty="0"/>
              <a:t>r</a:t>
            </a:r>
            <a:r>
              <a:rPr lang="de-DE" sz="1200" b="0" i="1" dirty="0"/>
              <a:t>m</a:t>
            </a:r>
            <a:r>
              <a:rPr lang="en-DE" sz="1200" b="0" i="1" dirty="0"/>
              <a:t>a</a:t>
            </a:r>
            <a:r>
              <a:rPr lang="de-DE" sz="1200" b="0" i="1" dirty="0"/>
              <a:t>l</a:t>
            </a:r>
            <a:r>
              <a:rPr lang="en-DE" sz="1200" b="0" i="1" dirty="0"/>
              <a:t> </a:t>
            </a:r>
            <a:r>
              <a:rPr lang="de-DE" sz="1200" b="0" i="1" dirty="0"/>
              <a:t>e</a:t>
            </a:r>
            <a:r>
              <a:rPr lang="en-DE" sz="1200" b="0" i="1" dirty="0"/>
              <a:t>x</a:t>
            </a:r>
            <a:r>
              <a:rPr lang="de-DE" sz="1200" b="0" i="1" dirty="0"/>
              <a:t>p</a:t>
            </a:r>
            <a:r>
              <a:rPr lang="en-DE" sz="1200" b="0" i="1" dirty="0"/>
              <a:t>a</a:t>
            </a:r>
            <a:r>
              <a:rPr lang="de-DE" sz="1200" b="0" i="1" dirty="0"/>
              <a:t>n</a:t>
            </a:r>
            <a:r>
              <a:rPr lang="en-DE" sz="1200" b="0" i="1" dirty="0"/>
              <a:t>s</a:t>
            </a:r>
            <a:r>
              <a:rPr lang="de-DE" sz="1200" b="0" i="1" dirty="0"/>
              <a:t>i</a:t>
            </a:r>
            <a:r>
              <a:rPr lang="en-DE" sz="1200" b="0" i="1" dirty="0"/>
              <a:t>o</a:t>
            </a:r>
            <a:r>
              <a:rPr lang="de-DE" sz="1200" b="0" i="1" dirty="0"/>
              <a:t>n</a:t>
            </a:r>
            <a:r>
              <a:rPr lang="en-DE" sz="1200" b="0" i="1" dirty="0"/>
              <a:t> </a:t>
            </a:r>
            <a:r>
              <a:rPr lang="de-DE" sz="1200" b="0" i="1" dirty="0"/>
              <a:t>c</a:t>
            </a:r>
            <a:r>
              <a:rPr lang="en-DE" sz="1200" b="0" i="1" dirty="0"/>
              <a:t>o</a:t>
            </a:r>
            <a:r>
              <a:rPr lang="de-DE" sz="1200" b="0" i="1" dirty="0"/>
              <a:t>e</a:t>
            </a:r>
            <a:r>
              <a:rPr lang="en-DE" sz="1200" b="0" i="1" dirty="0"/>
              <a:t>f</a:t>
            </a:r>
            <a:r>
              <a:rPr lang="de-DE" sz="1200" b="0" i="1" dirty="0"/>
              <a:t>f</a:t>
            </a:r>
            <a:r>
              <a:rPr lang="en-DE" sz="1200" b="0" i="1" dirty="0"/>
              <a:t>i</a:t>
            </a:r>
            <a:r>
              <a:rPr lang="de-DE" sz="1200" b="0" i="1" dirty="0"/>
              <a:t>c</a:t>
            </a:r>
            <a:r>
              <a:rPr lang="en-DE" sz="1200" b="0" i="1" dirty="0"/>
              <a:t>i</a:t>
            </a:r>
            <a:r>
              <a:rPr lang="de-DE" sz="1200" b="0" i="1" dirty="0"/>
              <a:t>e</a:t>
            </a:r>
            <a:r>
              <a:rPr lang="en-DE" sz="1200" b="0" i="1" dirty="0"/>
              <a:t>n</a:t>
            </a:r>
            <a:r>
              <a:rPr lang="de-DE" sz="1200" b="0" i="1" dirty="0"/>
              <a:t>t</a:t>
            </a:r>
            <a:r>
              <a:rPr lang="en-DE" sz="1200" b="0" i="1" dirty="0"/>
              <a:t> used for BM1480 V203 adhe</a:t>
            </a:r>
            <a:r>
              <a:rPr lang="de-DE" sz="1200" b="0" i="1" dirty="0"/>
              <a:t>s</a:t>
            </a:r>
            <a:r>
              <a:rPr lang="en-DE" sz="1200" b="0" i="1" dirty="0"/>
              <a:t>i</a:t>
            </a:r>
            <a:r>
              <a:rPr lang="de-DE" sz="1200" b="0" i="1" dirty="0"/>
              <a:t>v</a:t>
            </a:r>
            <a:r>
              <a:rPr lang="en-DE" sz="1200" b="0" i="1" dirty="0"/>
              <a:t>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4BC1A4-2AF9-488F-B8AA-54946BED6BB3}"/>
              </a:ext>
            </a:extLst>
          </p:cNvPr>
          <p:cNvSpPr txBox="1"/>
          <p:nvPr/>
        </p:nvSpPr>
        <p:spPr>
          <a:xfrm>
            <a:off x="351272" y="1256022"/>
            <a:ext cx="6271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0" dirty="0"/>
              <a:t>T</a:t>
            </a:r>
            <a:r>
              <a:rPr lang="en-DE" sz="1600" b="0" dirty="0"/>
              <a:t>h</a:t>
            </a:r>
            <a:r>
              <a:rPr lang="de-DE" sz="1600" b="0" dirty="0"/>
              <a:t>e</a:t>
            </a:r>
            <a:r>
              <a:rPr lang="en-DE" sz="1600" b="0" dirty="0"/>
              <a:t>r</a:t>
            </a:r>
            <a:r>
              <a:rPr lang="de-DE" sz="1600" b="0" dirty="0"/>
              <a:t>m</a:t>
            </a:r>
            <a:r>
              <a:rPr lang="en-DE" sz="1600" b="0" dirty="0"/>
              <a:t>a</a:t>
            </a:r>
            <a:r>
              <a:rPr lang="de-DE" sz="1600" b="0" dirty="0"/>
              <a:t>l</a:t>
            </a:r>
            <a:r>
              <a:rPr lang="en-DE" sz="1600" b="0" dirty="0"/>
              <a:t> </a:t>
            </a:r>
            <a:r>
              <a:rPr lang="de-DE" sz="1600" b="0" dirty="0"/>
              <a:t>e</a:t>
            </a:r>
            <a:r>
              <a:rPr lang="en-DE" sz="1600" b="0" dirty="0"/>
              <a:t>x</a:t>
            </a:r>
            <a:r>
              <a:rPr lang="de-DE" sz="1600" b="0" dirty="0"/>
              <a:t>p</a:t>
            </a:r>
            <a:r>
              <a:rPr lang="en-DE" sz="1600" b="0" dirty="0" err="1"/>
              <a:t>ansion</a:t>
            </a:r>
            <a:r>
              <a:rPr lang="en-DE" sz="1600" b="0" dirty="0"/>
              <a:t> coefficient of spot weld – 0.0004 </a:t>
            </a:r>
            <a:r>
              <a:rPr lang="de-DE" sz="1600" b="0" dirty="0"/>
              <a:t>p</a:t>
            </a:r>
            <a:r>
              <a:rPr lang="en-DE" sz="1600" b="0" dirty="0"/>
              <a:t>e</a:t>
            </a:r>
            <a:r>
              <a:rPr lang="de-DE" sz="1600" b="0" dirty="0"/>
              <a:t>r</a:t>
            </a:r>
            <a:r>
              <a:rPr lang="en-DE" sz="1600" b="0" dirty="0"/>
              <a:t> </a:t>
            </a:r>
            <a:r>
              <a:rPr lang="de-DE" sz="1600" b="0" dirty="0"/>
              <a:t>K</a:t>
            </a:r>
            <a:r>
              <a:rPr lang="en-DE" sz="1600" b="0" dirty="0"/>
              <a:t>e</a:t>
            </a:r>
            <a:r>
              <a:rPr lang="de-DE" sz="1600" b="0" dirty="0"/>
              <a:t>l</a:t>
            </a:r>
            <a:r>
              <a:rPr lang="en-DE" sz="1600" b="0" dirty="0"/>
              <a:t>v</a:t>
            </a:r>
            <a:r>
              <a:rPr lang="de-DE" sz="1600" b="0" dirty="0"/>
              <a:t>i</a:t>
            </a:r>
            <a:r>
              <a:rPr lang="en-DE" sz="1600" b="0" dirty="0"/>
              <a:t>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394A30-FD45-479C-94F0-5223BFA0E839}"/>
              </a:ext>
            </a:extLst>
          </p:cNvPr>
          <p:cNvSpPr txBox="1"/>
          <p:nvPr/>
        </p:nvSpPr>
        <p:spPr>
          <a:xfrm>
            <a:off x="351272" y="921146"/>
            <a:ext cx="853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Spot weld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6944D5-E222-4E59-94AA-FEC3AE3652F3}"/>
              </a:ext>
            </a:extLst>
          </p:cNvPr>
          <p:cNvSpPr txBox="1"/>
          <p:nvPr/>
        </p:nvSpPr>
        <p:spPr>
          <a:xfrm>
            <a:off x="351270" y="1602987"/>
            <a:ext cx="853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Adhesive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78B38-F491-4E1B-99D3-E5F707D68D61}"/>
              </a:ext>
            </a:extLst>
          </p:cNvPr>
          <p:cNvSpPr txBox="1"/>
          <p:nvPr/>
        </p:nvSpPr>
        <p:spPr>
          <a:xfrm>
            <a:off x="351271" y="2005719"/>
            <a:ext cx="23272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0" dirty="0"/>
              <a:t>O</a:t>
            </a:r>
            <a:r>
              <a:rPr lang="en-DE" sz="1600" b="0" dirty="0"/>
              <a:t>n</a:t>
            </a:r>
            <a:r>
              <a:rPr lang="de-DE" sz="1600" b="0" dirty="0"/>
              <a:t>e</a:t>
            </a:r>
            <a:r>
              <a:rPr lang="en-DE" sz="1600" b="0" dirty="0"/>
              <a:t> </a:t>
            </a:r>
            <a:r>
              <a:rPr lang="de-DE" sz="1600" b="0" dirty="0"/>
              <a:t>c</a:t>
            </a:r>
            <a:r>
              <a:rPr lang="en-DE" sz="1600" b="0" dirty="0"/>
              <a:t>o</a:t>
            </a:r>
            <a:r>
              <a:rPr lang="de-DE" sz="1600" b="0" dirty="0"/>
              <a:t>m</a:t>
            </a:r>
            <a:r>
              <a:rPr lang="en-DE" sz="1600" b="0" dirty="0"/>
              <a:t>p</a:t>
            </a:r>
            <a:r>
              <a:rPr lang="de-DE" sz="1600" b="0" dirty="0"/>
              <a:t>o</a:t>
            </a:r>
            <a:r>
              <a:rPr lang="en-DE" sz="1600" b="0" dirty="0"/>
              <a:t>n</a:t>
            </a:r>
            <a:r>
              <a:rPr lang="de-DE" sz="1600" b="0" dirty="0"/>
              <a:t>e</a:t>
            </a:r>
            <a:r>
              <a:rPr lang="en-DE" sz="1600" b="0" dirty="0"/>
              <a:t>n</a:t>
            </a:r>
            <a:r>
              <a:rPr lang="de-DE" sz="1600" b="0" dirty="0"/>
              <a:t>t</a:t>
            </a:r>
            <a:r>
              <a:rPr lang="en-DE" sz="1600" b="0" dirty="0"/>
              <a:t> </a:t>
            </a:r>
            <a:r>
              <a:rPr lang="de-DE" sz="1600" b="0" dirty="0"/>
              <a:t>h</a:t>
            </a:r>
            <a:r>
              <a:rPr lang="en-DE" sz="1600" b="0" dirty="0"/>
              <a:t>e</a:t>
            </a:r>
            <a:r>
              <a:rPr lang="de-DE" sz="1600" b="0" dirty="0"/>
              <a:t>a</a:t>
            </a:r>
            <a:r>
              <a:rPr lang="en-DE" sz="1600" b="0" dirty="0"/>
              <a:t>t </a:t>
            </a:r>
            <a:r>
              <a:rPr lang="de-DE" sz="1600" b="0" dirty="0"/>
              <a:t>c</a:t>
            </a:r>
            <a:r>
              <a:rPr lang="en-DE" sz="1600" b="0" dirty="0"/>
              <a:t>u</a:t>
            </a:r>
            <a:r>
              <a:rPr lang="de-DE" sz="1600" b="0" dirty="0"/>
              <a:t>r</a:t>
            </a:r>
            <a:r>
              <a:rPr lang="en-DE" sz="1600" b="0" dirty="0" err="1"/>
              <a:t>ing</a:t>
            </a:r>
            <a:r>
              <a:rPr lang="en-DE" sz="1600" b="0" dirty="0"/>
              <a:t> epoxy- based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0" dirty="0"/>
              <a:t>B</a:t>
            </a:r>
            <a:r>
              <a:rPr lang="en-DE" sz="1600" b="0" dirty="0"/>
              <a:t>E</a:t>
            </a:r>
            <a:r>
              <a:rPr lang="de-DE" sz="1600" b="0" dirty="0"/>
              <a:t>T</a:t>
            </a:r>
            <a:r>
              <a:rPr lang="en-DE" sz="1600" b="0" dirty="0"/>
              <a:t>A</a:t>
            </a:r>
            <a:r>
              <a:rPr lang="de-DE" sz="1600" b="0" dirty="0"/>
              <a:t>M</a:t>
            </a:r>
            <a:r>
              <a:rPr lang="en-DE" sz="1600" b="0" dirty="0"/>
              <a:t>A</a:t>
            </a:r>
            <a:r>
              <a:rPr lang="de-DE" sz="1600" b="0" dirty="0"/>
              <a:t>T</a:t>
            </a:r>
            <a:r>
              <a:rPr lang="en-DE" sz="1600" b="0" dirty="0"/>
              <a:t>E</a:t>
            </a:r>
            <a:r>
              <a:rPr lang="de-DE" sz="1600" b="0" baseline="40000" dirty="0"/>
              <a:t>T</a:t>
            </a:r>
            <a:r>
              <a:rPr lang="en-DE" sz="1600" b="0" baseline="40000" dirty="0"/>
              <a:t>M </a:t>
            </a:r>
            <a:r>
              <a:rPr lang="en-DE" sz="1600" b="0" dirty="0"/>
              <a:t>1480</a:t>
            </a:r>
            <a:r>
              <a:rPr lang="de-DE" sz="1600" b="0" dirty="0"/>
              <a:t>V</a:t>
            </a:r>
            <a:r>
              <a:rPr lang="en-DE" sz="1600" b="0" dirty="0"/>
              <a:t>203</a:t>
            </a:r>
          </a:p>
        </p:txBody>
      </p:sp>
    </p:spTree>
    <p:extLst>
      <p:ext uri="{BB962C8B-B14F-4D97-AF65-F5344CB8AC3E}">
        <p14:creationId xmlns:p14="http://schemas.microsoft.com/office/powerpoint/2010/main" val="61328546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2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431800" y="343623"/>
            <a:ext cx="8375650" cy="708025"/>
          </a:xfrm>
        </p:spPr>
        <p:txBody>
          <a:bodyPr/>
          <a:lstStyle/>
          <a:p>
            <a:r>
              <a:rPr lang="en-DE" dirty="0"/>
              <a:t>Contents</a:t>
            </a:r>
            <a:endParaRPr lang="de-DE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36562" y="1740766"/>
            <a:ext cx="8370888" cy="1688234"/>
          </a:xfrm>
          <a:noFill/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DE" sz="1800" dirty="0"/>
              <a:t>I</a:t>
            </a:r>
            <a:r>
              <a:rPr lang="de-DE" sz="1800" dirty="0"/>
              <a:t>n</a:t>
            </a:r>
            <a:r>
              <a:rPr lang="en-DE" sz="1800" dirty="0"/>
              <a:t>t</a:t>
            </a:r>
            <a:r>
              <a:rPr lang="de-DE" sz="1800" dirty="0"/>
              <a:t>r</a:t>
            </a:r>
            <a:r>
              <a:rPr lang="en-DE" sz="1800" dirty="0"/>
              <a:t>o</a:t>
            </a:r>
            <a:r>
              <a:rPr lang="de-DE" sz="1800" dirty="0"/>
              <a:t>d</a:t>
            </a:r>
            <a:r>
              <a:rPr lang="en-DE" sz="1800" dirty="0"/>
              <a:t>u</a:t>
            </a:r>
            <a:r>
              <a:rPr lang="de-DE" sz="1800" dirty="0"/>
              <a:t>c</a:t>
            </a:r>
            <a:r>
              <a:rPr lang="en-DE" sz="1800" dirty="0"/>
              <a:t>t</a:t>
            </a:r>
            <a:r>
              <a:rPr lang="de-DE" sz="1800" dirty="0"/>
              <a:t>i</a:t>
            </a:r>
            <a:r>
              <a:rPr lang="en-DE" sz="1800" dirty="0"/>
              <a:t>o</a:t>
            </a:r>
            <a:r>
              <a:rPr lang="de-DE" sz="1800" dirty="0"/>
              <a:t>n</a:t>
            </a:r>
            <a:endParaRPr lang="en-DE" sz="1800" dirty="0"/>
          </a:p>
          <a:p>
            <a:pPr lvl="1">
              <a:lnSpc>
                <a:spcPct val="150000"/>
              </a:lnSpc>
            </a:pPr>
            <a:r>
              <a:rPr lang="en-DE" sz="1800" dirty="0"/>
              <a:t>Industrial process and problem description</a:t>
            </a:r>
            <a:endParaRPr lang="de-DE" sz="1800" dirty="0"/>
          </a:p>
          <a:p>
            <a:pPr lvl="1">
              <a:lnSpc>
                <a:spcPct val="150000"/>
              </a:lnSpc>
            </a:pPr>
            <a:r>
              <a:rPr lang="en-DE" sz="1800" dirty="0"/>
              <a:t>Motivation and objective</a:t>
            </a:r>
            <a:endParaRPr lang="de-DE" sz="1800" dirty="0"/>
          </a:p>
          <a:p>
            <a:pPr lvl="1">
              <a:lnSpc>
                <a:spcPct val="150000"/>
              </a:lnSpc>
            </a:pPr>
            <a:r>
              <a:rPr lang="en-DE" sz="1800" dirty="0"/>
              <a:t>Overview of material properties</a:t>
            </a:r>
          </a:p>
          <a:p>
            <a:pPr lvl="1">
              <a:lnSpc>
                <a:spcPct val="150000"/>
              </a:lnSpc>
            </a:pPr>
            <a:r>
              <a:rPr lang="en-DE" sz="1800" dirty="0"/>
              <a:t>Workflow of the simulation</a:t>
            </a:r>
          </a:p>
          <a:p>
            <a:pPr marL="198438" lvl="5">
              <a:lnSpc>
                <a:spcPct val="150000"/>
              </a:lnSpc>
            </a:pPr>
            <a:r>
              <a:rPr lang="en-DE" sz="1800" dirty="0"/>
              <a:t>Results</a:t>
            </a:r>
          </a:p>
          <a:p>
            <a:pPr marL="198438" lvl="5">
              <a:lnSpc>
                <a:spcPct val="150000"/>
              </a:lnSpc>
            </a:pPr>
            <a:r>
              <a:rPr lang="en-DE" sz="1800" dirty="0"/>
              <a:t>Conclusion and future work</a:t>
            </a:r>
          </a:p>
          <a:p>
            <a:pPr marL="1001712" lvl="5" indent="0">
              <a:buNone/>
            </a:pPr>
            <a:endParaRPr lang="en-DE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76F8D-DFA2-441E-9CAC-62F38B15F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002" y="1591138"/>
            <a:ext cx="2063598" cy="1075091"/>
          </a:xfrm>
          <a:prstGeom prst="rect">
            <a:avLst/>
          </a:prstGeom>
        </p:spPr>
      </p:pic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9DBD7332-6521-4DCF-9792-27C99CB4FC9E}"/>
              </a:ext>
            </a:extLst>
          </p:cNvPr>
          <p:cNvSpPr/>
          <p:nvPr/>
        </p:nvSpPr>
        <p:spPr>
          <a:xfrm>
            <a:off x="7618389" y="2338999"/>
            <a:ext cx="423718" cy="855329"/>
          </a:xfrm>
          <a:prstGeom prst="curvedLeft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1A888F-028F-4417-B15F-84D665279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846" y="4389063"/>
            <a:ext cx="2339414" cy="127697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F31A0DD-05CE-4D4A-8980-5F95729A32C9}"/>
              </a:ext>
            </a:extLst>
          </p:cNvPr>
          <p:cNvSpPr/>
          <p:nvPr/>
        </p:nvSpPr>
        <p:spPr>
          <a:xfrm>
            <a:off x="7686449" y="3644779"/>
            <a:ext cx="1358324" cy="127697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B254D2BF-CB89-43CC-9311-A06DE1C60FC9}"/>
              </a:ext>
            </a:extLst>
          </p:cNvPr>
          <p:cNvSpPr/>
          <p:nvPr/>
        </p:nvSpPr>
        <p:spPr>
          <a:xfrm>
            <a:off x="4654691" y="3814678"/>
            <a:ext cx="423718" cy="855329"/>
          </a:xfrm>
          <a:prstGeom prst="curvedLeft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scene3d>
            <a:camera prst="orthographicFront">
              <a:rot lat="0" lon="10799977" rev="0"/>
            </a:camera>
            <a:lightRig rig="threePt" dir="t"/>
          </a:scene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CB136C93-147E-4E71-BF51-BB1F32424543}"/>
              </a:ext>
            </a:extLst>
          </p:cNvPr>
          <p:cNvSpPr/>
          <p:nvPr/>
        </p:nvSpPr>
        <p:spPr>
          <a:xfrm>
            <a:off x="7341643" y="4737868"/>
            <a:ext cx="535709" cy="367768"/>
          </a:xfrm>
          <a:prstGeom prst="notchedRightArrow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  <a:scene3d>
            <a:camera prst="orthographicFront">
              <a:rot lat="0" lon="0" rev="2100000"/>
            </a:camera>
            <a:lightRig rig="threePt" dir="t"/>
          </a:scene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EDAB9-BEA2-4014-9BBB-8DE98E0C1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139" y="3014231"/>
            <a:ext cx="2192461" cy="10750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29DFFE-16E8-42E6-ACD0-38B790B283F4}"/>
              </a:ext>
            </a:extLst>
          </p:cNvPr>
          <p:cNvSpPr/>
          <p:nvPr/>
        </p:nvSpPr>
        <p:spPr>
          <a:xfrm>
            <a:off x="5269258" y="3860642"/>
            <a:ext cx="222023" cy="2227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</a:t>
            </a:r>
            <a:r>
              <a:rPr lang="en-DE" dirty="0"/>
              <a:t>e</a:t>
            </a:r>
            <a:r>
              <a:rPr lang="de-DE" dirty="0"/>
              <a:t>c</a:t>
            </a:r>
            <a:r>
              <a:rPr lang="en-DE" dirty="0"/>
              <a:t>h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i</a:t>
            </a:r>
            <a:r>
              <a:rPr lang="en-DE" dirty="0"/>
              <a:t>c</a:t>
            </a:r>
            <a:r>
              <a:rPr lang="de-DE" dirty="0"/>
              <a:t>a</a:t>
            </a:r>
            <a:r>
              <a:rPr lang="en-DE" dirty="0"/>
              <a:t>l </a:t>
            </a:r>
            <a:r>
              <a:rPr lang="de-DE" dirty="0"/>
              <a:t>p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p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DBC76-698A-48F3-BF47-D956D6B9A12C}"/>
              </a:ext>
            </a:extLst>
          </p:cNvPr>
          <p:cNvSpPr txBox="1"/>
          <p:nvPr/>
        </p:nvSpPr>
        <p:spPr>
          <a:xfrm>
            <a:off x="351272" y="921146"/>
            <a:ext cx="853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Damage </a:t>
            </a:r>
            <a:r>
              <a:rPr lang="de-DE" dirty="0"/>
              <a:t>m</a:t>
            </a:r>
            <a:r>
              <a:rPr lang="en-DE" dirty="0"/>
              <a:t>o</a:t>
            </a:r>
            <a:r>
              <a:rPr lang="de-DE" dirty="0"/>
              <a:t>d</a:t>
            </a:r>
            <a:r>
              <a:rPr lang="en-DE" dirty="0"/>
              <a:t>e</a:t>
            </a:r>
            <a:r>
              <a:rPr lang="de-DE" dirty="0"/>
              <a:t>l</a:t>
            </a:r>
            <a:r>
              <a:rPr lang="en-DE" dirty="0"/>
              <a:t> of </a:t>
            </a:r>
            <a:r>
              <a:rPr lang="de-DE" dirty="0"/>
              <a:t>a</a:t>
            </a:r>
            <a:r>
              <a:rPr lang="en-DE" dirty="0"/>
              <a:t>d</a:t>
            </a:r>
            <a:r>
              <a:rPr lang="de-DE" dirty="0"/>
              <a:t>h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 err="1"/>
              <a:t>i</a:t>
            </a:r>
            <a:r>
              <a:rPr lang="de-DE" dirty="0"/>
              <a:t>v</a:t>
            </a:r>
            <a:r>
              <a:rPr lang="en-DE" dirty="0"/>
              <a:t>e </a:t>
            </a:r>
            <a:r>
              <a:rPr lang="de-DE" dirty="0"/>
              <a:t>i</a:t>
            </a:r>
            <a:r>
              <a:rPr lang="en-DE" dirty="0"/>
              <a:t>n </a:t>
            </a:r>
            <a:r>
              <a:rPr lang="de-DE" dirty="0"/>
              <a:t>A</a:t>
            </a:r>
            <a:r>
              <a:rPr lang="en-DE" dirty="0"/>
              <a:t>B</a:t>
            </a:r>
            <a:r>
              <a:rPr lang="de-DE" dirty="0"/>
              <a:t>A</a:t>
            </a:r>
            <a:r>
              <a:rPr lang="en-DE" dirty="0"/>
              <a:t>Q</a:t>
            </a:r>
            <a:r>
              <a:rPr lang="de-DE" dirty="0"/>
              <a:t>U</a:t>
            </a:r>
            <a:r>
              <a:rPr lang="en-DE" dirty="0"/>
              <a:t>S</a:t>
            </a:r>
            <a:r>
              <a:rPr lang="de-DE" baseline="40000" dirty="0"/>
              <a:t>T</a:t>
            </a:r>
            <a:r>
              <a:rPr lang="en-DE" baseline="40000" dirty="0"/>
              <a:t>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5B275-0BBC-456A-8B35-603CBD0BC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285" y="4510285"/>
            <a:ext cx="3378680" cy="1380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2CEBD2-7A25-4988-AD80-1E79FF2C1479}"/>
              </a:ext>
            </a:extLst>
          </p:cNvPr>
          <p:cNvSpPr txBox="1"/>
          <p:nvPr/>
        </p:nvSpPr>
        <p:spPr>
          <a:xfrm>
            <a:off x="2231196" y="5784603"/>
            <a:ext cx="4964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M</a:t>
            </a:r>
            <a:r>
              <a:rPr lang="en-DE" sz="1200" b="0" i="1" dirty="0"/>
              <a:t>e</a:t>
            </a:r>
            <a:r>
              <a:rPr lang="de-DE" sz="1200" b="0" i="1" dirty="0"/>
              <a:t>c</a:t>
            </a:r>
            <a:r>
              <a:rPr lang="en-DE" sz="1200" b="0" i="1" dirty="0"/>
              <a:t>h</a:t>
            </a:r>
            <a:r>
              <a:rPr lang="de-DE" sz="1200" b="0" i="1" dirty="0"/>
              <a:t>a</a:t>
            </a:r>
            <a:r>
              <a:rPr lang="en-DE" sz="1200" b="0" i="1" dirty="0"/>
              <a:t>n</a:t>
            </a:r>
            <a:r>
              <a:rPr lang="de-DE" sz="1200" b="0" i="1" dirty="0"/>
              <a:t>i</a:t>
            </a:r>
            <a:r>
              <a:rPr lang="en-DE" sz="1200" b="0" i="1" dirty="0"/>
              <a:t>c</a:t>
            </a:r>
            <a:r>
              <a:rPr lang="de-DE" sz="1200" b="0" i="1" dirty="0"/>
              <a:t>a</a:t>
            </a:r>
            <a:r>
              <a:rPr lang="en-DE" sz="1200" b="0" i="1" dirty="0"/>
              <a:t>l </a:t>
            </a:r>
            <a:r>
              <a:rPr lang="de-DE" sz="1200" b="0" i="1" dirty="0"/>
              <a:t>p</a:t>
            </a:r>
            <a:r>
              <a:rPr lang="en-DE" sz="1200" b="0" i="1" dirty="0"/>
              <a:t>a</a:t>
            </a:r>
            <a:r>
              <a:rPr lang="de-DE" sz="1200" b="0" i="1" dirty="0"/>
              <a:t>r</a:t>
            </a:r>
            <a:r>
              <a:rPr lang="en-DE" sz="1200" b="0" i="1" dirty="0"/>
              <a:t>a</a:t>
            </a:r>
            <a:r>
              <a:rPr lang="de-DE" sz="1200" b="0" i="1" dirty="0"/>
              <a:t>m</a:t>
            </a:r>
            <a:r>
              <a:rPr lang="en-DE" sz="1200" b="0" i="1" dirty="0"/>
              <a:t>e</a:t>
            </a:r>
            <a:r>
              <a:rPr lang="de-DE" sz="1200" b="0" i="1" dirty="0"/>
              <a:t>t</a:t>
            </a:r>
            <a:r>
              <a:rPr lang="en-DE" sz="1200" b="0" i="1" dirty="0"/>
              <a:t>e</a:t>
            </a:r>
            <a:r>
              <a:rPr lang="de-DE" sz="1200" b="0" i="1" dirty="0"/>
              <a:t>r</a:t>
            </a:r>
            <a:r>
              <a:rPr lang="en-DE" sz="1200" b="0" i="1" dirty="0"/>
              <a:t>s of </a:t>
            </a:r>
            <a:r>
              <a:rPr lang="de-DE" sz="1200" b="0" i="1" dirty="0"/>
              <a:t>a</a:t>
            </a:r>
            <a:r>
              <a:rPr lang="en-DE" sz="1200" b="0" i="1" dirty="0"/>
              <a:t> </a:t>
            </a:r>
            <a:r>
              <a:rPr lang="de-DE" sz="1200" b="0" i="1" dirty="0"/>
              <a:t>b</a:t>
            </a:r>
            <a:r>
              <a:rPr lang="en-DE" sz="1200" b="0" i="1" dirty="0"/>
              <a:t>i</a:t>
            </a:r>
            <a:r>
              <a:rPr lang="de-DE" sz="1200" b="0" i="1" dirty="0"/>
              <a:t>l</a:t>
            </a:r>
            <a:r>
              <a:rPr lang="en-DE" sz="1200" b="0" i="1" dirty="0"/>
              <a:t>i</a:t>
            </a:r>
            <a:r>
              <a:rPr lang="de-DE" sz="1200" b="0" i="1" dirty="0"/>
              <a:t>n</a:t>
            </a:r>
            <a:r>
              <a:rPr lang="en-DE" sz="1200" b="0" i="1" dirty="0"/>
              <a:t>e</a:t>
            </a:r>
            <a:r>
              <a:rPr lang="de-DE" sz="1200" b="0" i="1" dirty="0"/>
              <a:t>a</a:t>
            </a:r>
            <a:r>
              <a:rPr lang="en-DE" sz="1200" b="0" i="1" dirty="0"/>
              <a:t>r </a:t>
            </a:r>
            <a:r>
              <a:rPr lang="de-DE" sz="1200" b="0" i="1" dirty="0"/>
              <a:t>t</a:t>
            </a:r>
            <a:r>
              <a:rPr lang="en-DE" sz="1200" b="0" i="1" dirty="0"/>
              <a:t>r</a:t>
            </a:r>
            <a:r>
              <a:rPr lang="de-DE" sz="1200" b="0" i="1" dirty="0"/>
              <a:t>a</a:t>
            </a:r>
            <a:r>
              <a:rPr lang="en-DE" sz="1200" b="0" i="1" dirty="0"/>
              <a:t>c</a:t>
            </a:r>
            <a:r>
              <a:rPr lang="de-DE" sz="1200" b="0" i="1" dirty="0"/>
              <a:t>t</a:t>
            </a:r>
            <a:r>
              <a:rPr lang="en-DE" sz="1200" b="0" i="1" dirty="0"/>
              <a:t>i</a:t>
            </a:r>
            <a:r>
              <a:rPr lang="de-DE" sz="1200" b="0" i="1" dirty="0"/>
              <a:t>o</a:t>
            </a:r>
            <a:r>
              <a:rPr lang="en-DE" sz="1200" b="0" i="1" dirty="0"/>
              <a:t>n </a:t>
            </a:r>
            <a:r>
              <a:rPr lang="de-DE" sz="1200" b="0" i="1" dirty="0"/>
              <a:t>s</a:t>
            </a:r>
            <a:r>
              <a:rPr lang="en-DE" sz="1200" b="0" i="1" dirty="0"/>
              <a:t>e</a:t>
            </a:r>
            <a:r>
              <a:rPr lang="de-DE" sz="1200" b="0" i="1" dirty="0"/>
              <a:t>par</a:t>
            </a:r>
            <a:r>
              <a:rPr lang="en-DE" sz="1200" b="0" i="1" dirty="0"/>
              <a:t>a</a:t>
            </a:r>
            <a:r>
              <a:rPr lang="de-DE" sz="1200" b="0" i="1" dirty="0"/>
              <a:t>t</a:t>
            </a:r>
            <a:r>
              <a:rPr lang="en-DE" sz="1200" b="0" i="1" dirty="0"/>
              <a:t>i</a:t>
            </a:r>
            <a:r>
              <a:rPr lang="de-DE" sz="1200" b="0" i="1" dirty="0"/>
              <a:t>o</a:t>
            </a:r>
            <a:r>
              <a:rPr lang="en-DE" sz="1200" b="0" i="1" dirty="0"/>
              <a:t>n </a:t>
            </a:r>
            <a:r>
              <a:rPr lang="de-DE" sz="1200" b="0" i="1" dirty="0"/>
              <a:t>l</a:t>
            </a:r>
            <a:r>
              <a:rPr lang="en-DE" sz="1200" b="0" i="1" dirty="0"/>
              <a:t>a</a:t>
            </a:r>
            <a:r>
              <a:rPr lang="de-DE" sz="1200" b="0" i="1" dirty="0"/>
              <a:t>w</a:t>
            </a:r>
            <a:r>
              <a:rPr lang="en-DE" sz="1200" b="0" i="1" dirty="0"/>
              <a:t> [5]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F27AC-56D0-4A5A-AA8E-4606B26EF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3" y="1245088"/>
            <a:ext cx="3896872" cy="3033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212DC-F5E4-496F-9439-EF2EDCA85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979" y="1821279"/>
            <a:ext cx="4584021" cy="19268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97047E-E585-49FE-A575-88B54DC40D0A}"/>
              </a:ext>
            </a:extLst>
          </p:cNvPr>
          <p:cNvSpPr txBox="1"/>
          <p:nvPr/>
        </p:nvSpPr>
        <p:spPr>
          <a:xfrm>
            <a:off x="4179633" y="3792672"/>
            <a:ext cx="4964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E</a:t>
            </a:r>
            <a:r>
              <a:rPr lang="en-DE" sz="1200" b="0" i="1" dirty="0"/>
              <a:t>n</a:t>
            </a:r>
            <a:r>
              <a:rPr lang="de-DE" sz="1200" b="0" i="1" dirty="0"/>
              <a:t>e</a:t>
            </a:r>
            <a:r>
              <a:rPr lang="en-DE" sz="1200" b="0" i="1" dirty="0"/>
              <a:t>r</a:t>
            </a:r>
            <a:r>
              <a:rPr lang="de-DE" sz="1200" b="0" i="1" dirty="0"/>
              <a:t>g</a:t>
            </a:r>
            <a:r>
              <a:rPr lang="en-DE" sz="1200" b="0" i="1" dirty="0"/>
              <a:t>y </a:t>
            </a:r>
            <a:r>
              <a:rPr lang="de-DE" sz="1200" b="0" i="1" dirty="0"/>
              <a:t>r</a:t>
            </a:r>
            <a:r>
              <a:rPr lang="en-DE" sz="1200" b="0" i="1" dirty="0"/>
              <a:t>e</a:t>
            </a:r>
            <a:r>
              <a:rPr lang="de-DE" sz="1200" b="0" i="1" dirty="0"/>
              <a:t>l</a:t>
            </a:r>
            <a:r>
              <a:rPr lang="en-DE" sz="1200" b="0" i="1" dirty="0"/>
              <a:t>e</a:t>
            </a:r>
            <a:r>
              <a:rPr lang="de-DE" sz="1200" b="0" i="1" dirty="0"/>
              <a:t>a</a:t>
            </a:r>
            <a:r>
              <a:rPr lang="en-DE" sz="1200" b="0" i="1" dirty="0"/>
              <a:t>s</a:t>
            </a:r>
            <a:r>
              <a:rPr lang="de-DE" sz="1200" b="0" i="1" dirty="0"/>
              <a:t>e</a:t>
            </a:r>
            <a:r>
              <a:rPr lang="en-DE" sz="1200" b="0" i="1" dirty="0"/>
              <a:t> </a:t>
            </a:r>
            <a:r>
              <a:rPr lang="de-DE" sz="1200" b="0" i="1" dirty="0"/>
              <a:t>r</a:t>
            </a:r>
            <a:r>
              <a:rPr lang="en-DE" sz="1200" b="0" i="1" dirty="0"/>
              <a:t>a</a:t>
            </a:r>
            <a:r>
              <a:rPr lang="de-DE" sz="1200" b="0" i="1" dirty="0"/>
              <a:t>t</a:t>
            </a:r>
            <a:r>
              <a:rPr lang="en-DE" sz="1200" b="0" i="1" dirty="0"/>
              <a:t>e</a:t>
            </a:r>
            <a:r>
              <a:rPr lang="de-DE" sz="1200" b="0" i="1" dirty="0"/>
              <a:t>s</a:t>
            </a:r>
            <a:r>
              <a:rPr lang="en-DE" sz="1200" b="0" i="1" dirty="0"/>
              <a:t> [5]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43251B-CA61-4619-842D-122916C6B181}"/>
              </a:ext>
            </a:extLst>
          </p:cNvPr>
          <p:cNvSpPr txBox="1"/>
          <p:nvPr/>
        </p:nvSpPr>
        <p:spPr>
          <a:xfrm>
            <a:off x="-439991" y="4301032"/>
            <a:ext cx="4964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S</a:t>
            </a:r>
            <a:r>
              <a:rPr lang="en-DE" sz="1200" b="0" i="1" dirty="0"/>
              <a:t>t</a:t>
            </a:r>
            <a:r>
              <a:rPr lang="de-DE" sz="1200" b="0" i="1" dirty="0"/>
              <a:t>r</a:t>
            </a:r>
            <a:r>
              <a:rPr lang="en-DE" sz="1200" b="0" i="1" dirty="0"/>
              <a:t>e</a:t>
            </a:r>
            <a:r>
              <a:rPr lang="de-DE" sz="1200" b="0" i="1" dirty="0"/>
              <a:t>n</a:t>
            </a:r>
            <a:r>
              <a:rPr lang="en-DE" sz="1200" b="0" i="1" dirty="0"/>
              <a:t>g</a:t>
            </a:r>
            <a:r>
              <a:rPr lang="de-DE" sz="1200" b="0" i="1" dirty="0"/>
              <a:t>t</a:t>
            </a:r>
            <a:r>
              <a:rPr lang="en-DE" sz="1200" b="0" i="1" dirty="0"/>
              <a:t>h </a:t>
            </a:r>
            <a:r>
              <a:rPr lang="de-DE" sz="1200" b="0" i="1" dirty="0"/>
              <a:t>a</a:t>
            </a:r>
            <a:r>
              <a:rPr lang="en-DE" sz="1200" b="0" i="1" dirty="0"/>
              <a:t>n</a:t>
            </a:r>
            <a:r>
              <a:rPr lang="de-DE" sz="1200" b="0" i="1" dirty="0"/>
              <a:t>d</a:t>
            </a:r>
            <a:r>
              <a:rPr lang="en-DE" sz="1200" b="0" i="1" dirty="0"/>
              <a:t> </a:t>
            </a:r>
            <a:r>
              <a:rPr lang="de-DE" sz="1200" b="0" i="1" dirty="0"/>
              <a:t>s</a:t>
            </a:r>
            <a:r>
              <a:rPr lang="en-DE" sz="1200" b="0" i="1" dirty="0"/>
              <a:t>t</a:t>
            </a:r>
            <a:r>
              <a:rPr lang="de-DE" sz="1200" b="0" i="1" dirty="0"/>
              <a:t>i</a:t>
            </a:r>
            <a:r>
              <a:rPr lang="en-DE" sz="1200" b="0" i="1" dirty="0"/>
              <a:t>f</a:t>
            </a:r>
            <a:r>
              <a:rPr lang="de-DE" sz="1200" b="0" i="1" dirty="0"/>
              <a:t>f</a:t>
            </a:r>
            <a:r>
              <a:rPr lang="en-DE" sz="1200" b="0" i="1" dirty="0"/>
              <a:t>n</a:t>
            </a:r>
            <a:r>
              <a:rPr lang="de-DE" sz="1200" b="0" i="1" dirty="0"/>
              <a:t>e</a:t>
            </a:r>
            <a:r>
              <a:rPr lang="en-DE" sz="1200" b="0" i="1" dirty="0"/>
              <a:t>s</a:t>
            </a:r>
            <a:r>
              <a:rPr lang="de-DE" sz="1200" b="0" i="1" dirty="0"/>
              <a:t>s</a:t>
            </a:r>
            <a:r>
              <a:rPr lang="en-DE" sz="1200" b="0" i="1" dirty="0"/>
              <a:t> </a:t>
            </a:r>
            <a:r>
              <a:rPr lang="de-DE" sz="1200" b="0" i="1" dirty="0"/>
              <a:t>p</a:t>
            </a:r>
            <a:r>
              <a:rPr lang="en-DE" sz="1200" b="0" i="1" dirty="0"/>
              <a:t>a</a:t>
            </a:r>
            <a:r>
              <a:rPr lang="de-DE" sz="1200" b="0" i="1" dirty="0"/>
              <a:t>r</a:t>
            </a:r>
            <a:r>
              <a:rPr lang="en-DE" sz="1200" b="0" i="1" dirty="0"/>
              <a:t>a</a:t>
            </a:r>
            <a:r>
              <a:rPr lang="de-DE" sz="1200" b="0" i="1" dirty="0"/>
              <a:t>m</a:t>
            </a:r>
            <a:r>
              <a:rPr lang="en-DE" sz="1200" b="0" i="1" dirty="0"/>
              <a:t>e</a:t>
            </a:r>
            <a:r>
              <a:rPr lang="de-DE" sz="1200" b="0" i="1" dirty="0"/>
              <a:t>t</a:t>
            </a:r>
            <a:r>
              <a:rPr lang="en-DE" sz="1200" b="0" i="1" dirty="0"/>
              <a:t>e</a:t>
            </a:r>
            <a:r>
              <a:rPr lang="de-DE" sz="1200" b="0" i="1" dirty="0"/>
              <a:t>r</a:t>
            </a:r>
            <a:r>
              <a:rPr lang="en-DE" sz="1200" b="0" i="1" dirty="0"/>
              <a:t>s [5]</a:t>
            </a:r>
          </a:p>
        </p:txBody>
      </p:sp>
    </p:spTree>
    <p:extLst>
      <p:ext uri="{BB962C8B-B14F-4D97-AF65-F5344CB8AC3E}">
        <p14:creationId xmlns:p14="http://schemas.microsoft.com/office/powerpoint/2010/main" val="351670712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2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431800" y="343623"/>
            <a:ext cx="8375650" cy="708025"/>
          </a:xfrm>
        </p:spPr>
        <p:txBody>
          <a:bodyPr/>
          <a:lstStyle/>
          <a:p>
            <a:r>
              <a:rPr lang="en-DE" dirty="0"/>
              <a:t>Contents</a:t>
            </a:r>
            <a:endParaRPr lang="de-DE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36562" y="1740766"/>
            <a:ext cx="8370888" cy="4622800"/>
          </a:xfrm>
          <a:noFill/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DE" sz="1800" dirty="0"/>
              <a:t>I</a:t>
            </a:r>
            <a:r>
              <a:rPr lang="de-DE" sz="1800" dirty="0"/>
              <a:t>n</a:t>
            </a:r>
            <a:r>
              <a:rPr lang="en-DE" sz="1800" dirty="0"/>
              <a:t>t</a:t>
            </a:r>
            <a:r>
              <a:rPr lang="de-DE" sz="1800" dirty="0"/>
              <a:t>r</a:t>
            </a:r>
            <a:r>
              <a:rPr lang="en-DE" sz="1800" dirty="0"/>
              <a:t>o</a:t>
            </a:r>
            <a:r>
              <a:rPr lang="de-DE" sz="1800" dirty="0"/>
              <a:t>d</a:t>
            </a:r>
            <a:r>
              <a:rPr lang="en-DE" sz="1800" dirty="0"/>
              <a:t>u</a:t>
            </a:r>
            <a:r>
              <a:rPr lang="de-DE" sz="1800" dirty="0"/>
              <a:t>c</a:t>
            </a:r>
            <a:r>
              <a:rPr lang="en-DE" sz="1800" dirty="0"/>
              <a:t>t</a:t>
            </a:r>
            <a:r>
              <a:rPr lang="de-DE" sz="1800" dirty="0"/>
              <a:t>i</a:t>
            </a:r>
            <a:r>
              <a:rPr lang="en-DE" sz="1800" dirty="0"/>
              <a:t>o</a:t>
            </a:r>
            <a:r>
              <a:rPr lang="de-DE" sz="1800" dirty="0"/>
              <a:t>n</a:t>
            </a:r>
            <a:endParaRPr lang="en-DE" sz="1800" dirty="0"/>
          </a:p>
          <a:p>
            <a:pPr lvl="1">
              <a:lnSpc>
                <a:spcPct val="150000"/>
              </a:lnSpc>
            </a:pPr>
            <a:r>
              <a:rPr lang="en-DE" sz="1800" dirty="0"/>
              <a:t>Industrial process and problem description</a:t>
            </a:r>
            <a:endParaRPr lang="de-DE" sz="1800" dirty="0"/>
          </a:p>
          <a:p>
            <a:pPr lvl="1">
              <a:lnSpc>
                <a:spcPct val="150000"/>
              </a:lnSpc>
            </a:pPr>
            <a:r>
              <a:rPr lang="en-DE" sz="1800" dirty="0"/>
              <a:t>Motivation and objective</a:t>
            </a:r>
            <a:endParaRPr lang="de-DE" sz="1800" dirty="0"/>
          </a:p>
          <a:p>
            <a:pPr lvl="1">
              <a:lnSpc>
                <a:spcPct val="150000"/>
              </a:lnSpc>
            </a:pPr>
            <a:r>
              <a:rPr lang="en-DE" sz="1800" dirty="0"/>
              <a:t>Overview of material properties</a:t>
            </a:r>
          </a:p>
          <a:p>
            <a:pPr lvl="1">
              <a:lnSpc>
                <a:spcPct val="150000"/>
              </a:lnSpc>
            </a:pPr>
            <a:r>
              <a:rPr lang="en-DE" sz="1800" dirty="0"/>
              <a:t>Workflow of the simulation</a:t>
            </a:r>
          </a:p>
          <a:p>
            <a:pPr marL="198438" lvl="5">
              <a:lnSpc>
                <a:spcPct val="150000"/>
              </a:lnSpc>
            </a:pPr>
            <a:r>
              <a:rPr lang="en-DE" sz="1800" dirty="0"/>
              <a:t>Results</a:t>
            </a:r>
          </a:p>
          <a:p>
            <a:pPr marL="198438" lvl="5">
              <a:lnSpc>
                <a:spcPct val="150000"/>
              </a:lnSpc>
            </a:pPr>
            <a:r>
              <a:rPr lang="en-DE" sz="1800" dirty="0"/>
              <a:t>Conclusion and future work</a:t>
            </a:r>
          </a:p>
          <a:p>
            <a:pPr marL="1001712" lvl="5" indent="0">
              <a:buNone/>
            </a:pP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928339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k</a:t>
            </a:r>
            <a:r>
              <a:rPr lang="de-DE" dirty="0"/>
              <a:t>f</a:t>
            </a:r>
            <a:r>
              <a:rPr lang="en-DE" dirty="0"/>
              <a:t>l</a:t>
            </a:r>
            <a:r>
              <a:rPr lang="de-DE" dirty="0"/>
              <a:t>o</a:t>
            </a:r>
            <a:r>
              <a:rPr lang="en-DE" dirty="0"/>
              <a:t>w </a:t>
            </a:r>
            <a:r>
              <a:rPr lang="de-DE" dirty="0"/>
              <a:t>o</a:t>
            </a:r>
            <a:r>
              <a:rPr lang="en-DE" dirty="0"/>
              <a:t>f </a:t>
            </a:r>
            <a:r>
              <a:rPr lang="de-DE" dirty="0"/>
              <a:t>t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 simulation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D57025-810C-48DE-B4CC-751CDACCFA89}"/>
              </a:ext>
            </a:extLst>
          </p:cNvPr>
          <p:cNvSpPr/>
          <p:nvPr/>
        </p:nvSpPr>
        <p:spPr>
          <a:xfrm>
            <a:off x="6604003" y="4128655"/>
            <a:ext cx="1542473" cy="31403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1701F9-EFEF-44F4-B231-2456D9706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33" y="921231"/>
            <a:ext cx="3878136" cy="501554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21403B-3190-4C43-B5CF-72C7E2F0CE79}"/>
              </a:ext>
            </a:extLst>
          </p:cNvPr>
          <p:cNvSpPr txBox="1"/>
          <p:nvPr/>
        </p:nvSpPr>
        <p:spPr>
          <a:xfrm>
            <a:off x="338869" y="1099127"/>
            <a:ext cx="414020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</a:t>
            </a:r>
            <a:r>
              <a:rPr lang="en-DE" dirty="0" err="1"/>
              <a:t>hase</a:t>
            </a:r>
            <a:r>
              <a:rPr lang="en-DE" dirty="0"/>
              <a:t> 1: </a:t>
            </a:r>
          </a:p>
          <a:p>
            <a:endParaRPr lang="en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0" dirty="0"/>
              <a:t>P</a:t>
            </a:r>
            <a:r>
              <a:rPr lang="en-DE" sz="1600" b="0" dirty="0"/>
              <a:t>reprocessing the model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Material data checks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Establishing FE representation of spot weld connections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Surface SET creation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7E8AFE-F769-4AB4-A9F4-2EBFF8162500}"/>
              </a:ext>
            </a:extLst>
          </p:cNvPr>
          <p:cNvSpPr txBox="1"/>
          <p:nvPr/>
        </p:nvSpPr>
        <p:spPr>
          <a:xfrm>
            <a:off x="338869" y="3627083"/>
            <a:ext cx="41402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</a:t>
            </a:r>
            <a:r>
              <a:rPr lang="en-DE" dirty="0" err="1"/>
              <a:t>hase</a:t>
            </a:r>
            <a:r>
              <a:rPr lang="en-DE" dirty="0"/>
              <a:t> 2: </a:t>
            </a:r>
          </a:p>
          <a:p>
            <a:endParaRPr lang="en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0" dirty="0"/>
              <a:t>I</a:t>
            </a:r>
            <a:r>
              <a:rPr lang="en-DE" sz="1600" b="0" dirty="0" err="1"/>
              <a:t>mporting</a:t>
            </a:r>
            <a:r>
              <a:rPr lang="en-DE" sz="1600" b="0" dirty="0"/>
              <a:t> the model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Creating necessary BC’s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Transient thermal analysis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Subsequent structural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6D3523-FDAB-4C7F-AB30-B88B5B92C5F2}"/>
              </a:ext>
            </a:extLst>
          </p:cNvPr>
          <p:cNvSpPr txBox="1"/>
          <p:nvPr/>
        </p:nvSpPr>
        <p:spPr>
          <a:xfrm>
            <a:off x="3033113" y="5866841"/>
            <a:ext cx="7001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0" i="1" dirty="0"/>
              <a:t>Workflow of the simulation of cooling process</a:t>
            </a:r>
          </a:p>
        </p:txBody>
      </p:sp>
    </p:spTree>
    <p:extLst>
      <p:ext uri="{BB962C8B-B14F-4D97-AF65-F5344CB8AC3E}">
        <p14:creationId xmlns:p14="http://schemas.microsoft.com/office/powerpoint/2010/main" val="112485974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k</a:t>
            </a:r>
            <a:r>
              <a:rPr lang="de-DE" dirty="0"/>
              <a:t>f</a:t>
            </a:r>
            <a:r>
              <a:rPr lang="en-DE" dirty="0"/>
              <a:t>l</a:t>
            </a:r>
            <a:r>
              <a:rPr lang="de-DE" dirty="0"/>
              <a:t>o</a:t>
            </a:r>
            <a:r>
              <a:rPr lang="en-DE" dirty="0"/>
              <a:t>w in ANSA</a:t>
            </a:r>
            <a:r>
              <a:rPr lang="en-DE" baseline="40000" dirty="0"/>
              <a:t>TM</a:t>
            </a:r>
            <a:r>
              <a:rPr lang="en-DE" dirty="0"/>
              <a:t> pre-processor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BDA255-D01F-4F5D-9892-9504F58887C7}"/>
              </a:ext>
            </a:extLst>
          </p:cNvPr>
          <p:cNvSpPr txBox="1"/>
          <p:nvPr/>
        </p:nvSpPr>
        <p:spPr>
          <a:xfrm>
            <a:off x="277093" y="4572166"/>
            <a:ext cx="83238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PAM-CRASH version to ABAQUS version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0" dirty="0"/>
              <a:t>A</a:t>
            </a:r>
            <a:r>
              <a:rPr lang="en-DE" sz="1600" b="0" dirty="0" err="1"/>
              <a:t>dhesive</a:t>
            </a:r>
            <a:r>
              <a:rPr lang="en-DE" sz="1600" b="0" dirty="0"/>
              <a:t> damage results can be used in the crash simulation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0" dirty="0"/>
              <a:t>H</a:t>
            </a:r>
            <a:r>
              <a:rPr lang="en-DE" sz="1600" b="0" dirty="0"/>
              <a:t>y</a:t>
            </a:r>
            <a:r>
              <a:rPr lang="de-DE" sz="1600" b="0" dirty="0"/>
              <a:t>b</a:t>
            </a:r>
            <a:r>
              <a:rPr lang="en-DE" sz="1600" b="0" dirty="0"/>
              <a:t>r</a:t>
            </a:r>
            <a:r>
              <a:rPr lang="de-DE" sz="1600" b="0" dirty="0"/>
              <a:t>i</a:t>
            </a:r>
            <a:r>
              <a:rPr lang="en-DE" sz="1600" b="0" dirty="0"/>
              <a:t>d </a:t>
            </a:r>
            <a:r>
              <a:rPr lang="de-DE" sz="1600" b="0" dirty="0"/>
              <a:t>j</a:t>
            </a:r>
            <a:r>
              <a:rPr lang="en-DE" sz="1600" b="0" dirty="0"/>
              <a:t>o</a:t>
            </a:r>
            <a:r>
              <a:rPr lang="de-DE" sz="1600" b="0" dirty="0"/>
              <a:t>i</a:t>
            </a:r>
            <a:r>
              <a:rPr lang="en-DE" sz="1600" b="0" dirty="0"/>
              <a:t>n</a:t>
            </a:r>
            <a:r>
              <a:rPr lang="de-DE" sz="1600" b="0" dirty="0"/>
              <a:t>e</a:t>
            </a:r>
            <a:r>
              <a:rPr lang="en-DE" sz="1600" b="0" dirty="0"/>
              <a:t>d </a:t>
            </a:r>
            <a:r>
              <a:rPr lang="de-DE" sz="1600" b="0" dirty="0"/>
              <a:t>a</a:t>
            </a:r>
            <a:r>
              <a:rPr lang="en-DE" sz="1600" b="0" dirty="0"/>
              <a:t>l</a:t>
            </a:r>
            <a:r>
              <a:rPr lang="de-DE" sz="1600" b="0" dirty="0"/>
              <a:t>u</a:t>
            </a:r>
            <a:r>
              <a:rPr lang="en-DE" sz="1600" b="0" dirty="0"/>
              <a:t>m</a:t>
            </a:r>
            <a:r>
              <a:rPr lang="de-DE" sz="1600" b="0" dirty="0"/>
              <a:t>i</a:t>
            </a:r>
            <a:r>
              <a:rPr lang="en-DE" sz="1600" b="0" dirty="0"/>
              <a:t>n</a:t>
            </a:r>
            <a:r>
              <a:rPr lang="de-DE" sz="1600" b="0" dirty="0"/>
              <a:t>i</a:t>
            </a:r>
            <a:r>
              <a:rPr lang="en-DE" sz="1600" b="0" dirty="0"/>
              <a:t>u</a:t>
            </a:r>
            <a:r>
              <a:rPr lang="de-DE" sz="1600" b="0" dirty="0"/>
              <a:t>m</a:t>
            </a:r>
            <a:r>
              <a:rPr lang="en-DE" sz="1600" b="0" dirty="0"/>
              <a:t> </a:t>
            </a:r>
            <a:r>
              <a:rPr lang="de-DE" sz="1600" b="0" dirty="0"/>
              <a:t>p</a:t>
            </a:r>
            <a:r>
              <a:rPr lang="en-DE" sz="1600" b="0" dirty="0"/>
              <a:t>a</a:t>
            </a:r>
            <a:r>
              <a:rPr lang="de-DE" sz="1600" b="0" dirty="0"/>
              <a:t>n</a:t>
            </a:r>
            <a:r>
              <a:rPr lang="en-DE" sz="1600" b="0" dirty="0"/>
              <a:t>e</a:t>
            </a:r>
            <a:r>
              <a:rPr lang="de-DE" sz="1600" b="0" dirty="0"/>
              <a:t>l</a:t>
            </a:r>
            <a:r>
              <a:rPr lang="en-DE" sz="1600" b="0" dirty="0"/>
              <a:t> </a:t>
            </a:r>
            <a:r>
              <a:rPr lang="de-DE" sz="1600" b="0" dirty="0"/>
              <a:t>f</a:t>
            </a:r>
            <a:r>
              <a:rPr lang="en-DE" sz="1600" b="0" dirty="0"/>
              <a:t>l</a:t>
            </a:r>
            <a:r>
              <a:rPr lang="de-DE" sz="1600" b="0" dirty="0"/>
              <a:t>o</a:t>
            </a:r>
            <a:r>
              <a:rPr lang="en-DE" sz="1600" b="0" dirty="0"/>
              <a:t>o</a:t>
            </a:r>
            <a:r>
              <a:rPr lang="de-DE" sz="1600" b="0" dirty="0"/>
              <a:t>r</a:t>
            </a:r>
            <a:r>
              <a:rPr lang="en-DE" sz="1600" b="0" dirty="0"/>
              <a:t> </a:t>
            </a:r>
            <a:r>
              <a:rPr lang="de-DE" sz="1600" b="0" dirty="0"/>
              <a:t>m</a:t>
            </a:r>
            <a:r>
              <a:rPr lang="en-DE" sz="1600" b="0" dirty="0"/>
              <a:t>e</a:t>
            </a:r>
            <a:r>
              <a:rPr lang="de-DE" sz="1600" b="0" dirty="0"/>
              <a:t>m</a:t>
            </a:r>
            <a:r>
              <a:rPr lang="en-DE" sz="1600" b="0" dirty="0"/>
              <a:t>b</a:t>
            </a:r>
            <a:r>
              <a:rPr lang="de-DE" sz="1600" b="0" dirty="0"/>
              <a:t>e</a:t>
            </a:r>
            <a:r>
              <a:rPr lang="en-DE" sz="1600" b="0" dirty="0"/>
              <a:t>r</a:t>
            </a:r>
            <a:r>
              <a:rPr lang="de-DE" sz="1600" b="0" dirty="0"/>
              <a:t>s</a:t>
            </a:r>
            <a:r>
              <a:rPr lang="en-DE" sz="1600" b="0" dirty="0"/>
              <a:t> </a:t>
            </a:r>
            <a:r>
              <a:rPr lang="de-DE" sz="1600" b="0" dirty="0"/>
              <a:t>o</a:t>
            </a:r>
            <a:r>
              <a:rPr lang="en-DE" sz="1600" b="0" dirty="0"/>
              <a:t>n </a:t>
            </a:r>
            <a:r>
              <a:rPr lang="de-DE" sz="1600" b="0" dirty="0"/>
              <a:t>a</a:t>
            </a:r>
            <a:r>
              <a:rPr lang="en-DE" sz="1600" b="0" dirty="0"/>
              <a:t> </a:t>
            </a:r>
            <a:r>
              <a:rPr lang="de-DE" sz="1600" b="0" dirty="0"/>
              <a:t>s</a:t>
            </a:r>
            <a:r>
              <a:rPr lang="en-DE" sz="1600" b="0" dirty="0"/>
              <a:t>t</a:t>
            </a:r>
            <a:r>
              <a:rPr lang="de-DE" sz="1600" b="0" dirty="0"/>
              <a:t>e</a:t>
            </a:r>
            <a:r>
              <a:rPr lang="en-DE" sz="1600" b="0" dirty="0"/>
              <a:t>e</a:t>
            </a:r>
            <a:r>
              <a:rPr lang="de-DE" sz="1600" b="0" dirty="0"/>
              <a:t>l</a:t>
            </a:r>
            <a:r>
              <a:rPr lang="en-DE" sz="1600" b="0" dirty="0"/>
              <a:t> </a:t>
            </a:r>
            <a:r>
              <a:rPr lang="de-DE" sz="1600" b="0" dirty="0"/>
              <a:t>p</a:t>
            </a:r>
            <a:r>
              <a:rPr lang="en-DE" sz="1600" b="0" dirty="0"/>
              <a:t>l</a:t>
            </a:r>
            <a:r>
              <a:rPr lang="de-DE" sz="1600" b="0" dirty="0"/>
              <a:t>a</a:t>
            </a:r>
            <a:r>
              <a:rPr lang="en-DE" sz="1600" b="0" dirty="0"/>
              <a:t>t</a:t>
            </a:r>
            <a:r>
              <a:rPr lang="de-DE" sz="1600" b="0" dirty="0"/>
              <a:t>f</a:t>
            </a:r>
            <a:r>
              <a:rPr lang="en-DE" sz="1600" b="0" dirty="0"/>
              <a:t>o</a:t>
            </a:r>
            <a:r>
              <a:rPr lang="de-DE" sz="1600" b="0" dirty="0"/>
              <a:t>r</a:t>
            </a:r>
            <a:r>
              <a:rPr lang="en-DE" sz="1600" b="0" dirty="0"/>
              <a:t>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Around 5000 (</a:t>
            </a:r>
            <a:r>
              <a:rPr lang="de-DE" sz="1600" b="0" dirty="0"/>
              <a:t>a</a:t>
            </a:r>
            <a:r>
              <a:rPr lang="en-DE" sz="1600" b="0" dirty="0"/>
              <a:t>p</a:t>
            </a:r>
            <a:r>
              <a:rPr lang="de-DE" sz="1600" b="0" dirty="0"/>
              <a:t>p</a:t>
            </a:r>
            <a:r>
              <a:rPr lang="en-DE" sz="1600" b="0" dirty="0"/>
              <a:t>r</a:t>
            </a:r>
            <a:r>
              <a:rPr lang="de-DE" sz="1600" b="0" dirty="0"/>
              <a:t>o</a:t>
            </a:r>
            <a:r>
              <a:rPr lang="en-DE" sz="1600" b="0" dirty="0"/>
              <a:t>x.) spot we</a:t>
            </a:r>
            <a:r>
              <a:rPr lang="de-DE" sz="1600" b="0" dirty="0"/>
              <a:t>l</a:t>
            </a:r>
            <a:r>
              <a:rPr lang="en-DE" sz="1600" b="0" dirty="0"/>
              <a:t>d</a:t>
            </a:r>
            <a:r>
              <a:rPr lang="de-DE" sz="1600" b="0" dirty="0"/>
              <a:t>s</a:t>
            </a:r>
            <a:r>
              <a:rPr lang="en-DE" sz="1600" b="0" dirty="0"/>
              <a:t> </a:t>
            </a:r>
            <a:r>
              <a:rPr lang="de-DE" sz="1600" b="0" dirty="0"/>
              <a:t>a</a:t>
            </a:r>
            <a:r>
              <a:rPr lang="en-DE" sz="1600" b="0" dirty="0"/>
              <a:t>n</a:t>
            </a:r>
            <a:r>
              <a:rPr lang="de-DE" sz="1600" b="0" dirty="0"/>
              <a:t>d</a:t>
            </a:r>
            <a:r>
              <a:rPr lang="en-DE" sz="1600" b="0" dirty="0"/>
              <a:t> few ad</a:t>
            </a:r>
            <a:r>
              <a:rPr lang="de-DE" sz="1600" b="0" dirty="0"/>
              <a:t>h</a:t>
            </a:r>
            <a:r>
              <a:rPr lang="en-DE" sz="1600" b="0" dirty="0" err="1"/>
              <a:t>esive</a:t>
            </a:r>
            <a:r>
              <a:rPr lang="en-DE" sz="1600" b="0" dirty="0"/>
              <a:t> connections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6BFED7-5B5A-4960-897F-6484F1C9F1DC}"/>
              </a:ext>
            </a:extLst>
          </p:cNvPr>
          <p:cNvSpPr txBox="1"/>
          <p:nvPr/>
        </p:nvSpPr>
        <p:spPr>
          <a:xfrm>
            <a:off x="351272" y="935849"/>
            <a:ext cx="853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Toyota Camry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FE3471-43F9-4B55-BB9F-E009A142C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790" y="878468"/>
            <a:ext cx="4507210" cy="30744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FCA022-80CC-43D1-A281-158BA3475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90" y="1722183"/>
            <a:ext cx="4747628" cy="22319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5B82E1-C177-4534-8059-7DB8B6FFC917}"/>
              </a:ext>
            </a:extLst>
          </p:cNvPr>
          <p:cNvSpPr txBox="1"/>
          <p:nvPr/>
        </p:nvSpPr>
        <p:spPr>
          <a:xfrm>
            <a:off x="5109919" y="3948662"/>
            <a:ext cx="3652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A</a:t>
            </a:r>
            <a:r>
              <a:rPr lang="en-DE" sz="1200" b="0" i="1" dirty="0"/>
              <a:t>l</a:t>
            </a:r>
            <a:r>
              <a:rPr lang="de-DE" sz="1200" b="0" i="1" dirty="0"/>
              <a:t>u</a:t>
            </a:r>
            <a:r>
              <a:rPr lang="en-DE" sz="1200" b="0" i="1" dirty="0"/>
              <a:t>m</a:t>
            </a:r>
            <a:r>
              <a:rPr lang="de-DE" sz="1200" b="0" i="1" dirty="0"/>
              <a:t>i</a:t>
            </a:r>
            <a:r>
              <a:rPr lang="en-DE" sz="1200" b="0" i="1" dirty="0"/>
              <a:t>n</a:t>
            </a:r>
            <a:r>
              <a:rPr lang="de-DE" sz="1200" b="0" i="1" dirty="0"/>
              <a:t>i</a:t>
            </a:r>
            <a:r>
              <a:rPr lang="en-DE" sz="1200" b="0" i="1" dirty="0"/>
              <a:t>u</a:t>
            </a:r>
            <a:r>
              <a:rPr lang="de-DE" sz="1200" b="0" i="1" dirty="0"/>
              <a:t>m</a:t>
            </a:r>
            <a:r>
              <a:rPr lang="en-DE" sz="1200" b="0" i="1" dirty="0"/>
              <a:t> </a:t>
            </a:r>
            <a:r>
              <a:rPr lang="de-DE" sz="1200" b="0" i="1" dirty="0"/>
              <a:t>p</a:t>
            </a:r>
            <a:r>
              <a:rPr lang="en-DE" sz="1200" b="0" i="1" dirty="0"/>
              <a:t>a</a:t>
            </a:r>
            <a:r>
              <a:rPr lang="de-DE" sz="1200" b="0" i="1" dirty="0"/>
              <a:t>r</a:t>
            </a:r>
            <a:r>
              <a:rPr lang="en-DE" sz="1200" b="0" i="1" dirty="0"/>
              <a:t>t</a:t>
            </a:r>
            <a:r>
              <a:rPr lang="de-DE" sz="1200" b="0" i="1" dirty="0"/>
              <a:t>s</a:t>
            </a:r>
            <a:r>
              <a:rPr lang="en-DE" sz="1200" b="0" i="1" dirty="0"/>
              <a:t> </a:t>
            </a:r>
            <a:r>
              <a:rPr lang="de-DE" sz="1200" b="0" i="1" dirty="0"/>
              <a:t>i</a:t>
            </a:r>
            <a:r>
              <a:rPr lang="en-DE" sz="1200" b="0" i="1" dirty="0"/>
              <a:t>n </a:t>
            </a:r>
            <a:r>
              <a:rPr lang="de-DE" sz="1200" b="0" i="1" dirty="0"/>
              <a:t>t</a:t>
            </a:r>
            <a:r>
              <a:rPr lang="en-DE" sz="1200" b="0" i="1" dirty="0"/>
              <a:t>h</a:t>
            </a:r>
            <a:r>
              <a:rPr lang="de-DE" sz="1200" b="0" i="1" dirty="0"/>
              <a:t>e</a:t>
            </a:r>
            <a:r>
              <a:rPr lang="en-DE" sz="1200" b="0" i="1" dirty="0"/>
              <a:t> </a:t>
            </a:r>
            <a:r>
              <a:rPr lang="de-DE" sz="1200" b="0" i="1" dirty="0"/>
              <a:t>e</a:t>
            </a:r>
            <a:r>
              <a:rPr lang="en-DE" sz="1200" b="0" i="1" dirty="0"/>
              <a:t>n</a:t>
            </a:r>
            <a:r>
              <a:rPr lang="de-DE" sz="1200" b="0" i="1" dirty="0"/>
              <a:t>t</a:t>
            </a:r>
            <a:r>
              <a:rPr lang="en-DE" sz="1200" b="0" i="1" dirty="0"/>
              <a:t>i</a:t>
            </a:r>
            <a:r>
              <a:rPr lang="de-DE" sz="1200" b="0" i="1" dirty="0"/>
              <a:t>r</a:t>
            </a:r>
            <a:r>
              <a:rPr lang="en-DE" sz="1200" b="0" i="1" dirty="0"/>
              <a:t>e </a:t>
            </a:r>
            <a:r>
              <a:rPr lang="de-DE" sz="1200" b="0" i="1" dirty="0"/>
              <a:t>c</a:t>
            </a:r>
            <a:r>
              <a:rPr lang="en-DE" sz="1200" b="0" i="1" dirty="0"/>
              <a:t>a</a:t>
            </a:r>
            <a:r>
              <a:rPr lang="de-DE" sz="1200" b="0" i="1" dirty="0"/>
              <a:t>r</a:t>
            </a:r>
            <a:r>
              <a:rPr lang="en-DE" sz="1200" b="0" i="1" dirty="0"/>
              <a:t> </a:t>
            </a:r>
            <a:r>
              <a:rPr lang="de-DE" sz="1200" b="0" i="1" dirty="0"/>
              <a:t>m</a:t>
            </a:r>
            <a:r>
              <a:rPr lang="en-DE" sz="1200" b="0" i="1" dirty="0"/>
              <a:t>o</a:t>
            </a:r>
            <a:r>
              <a:rPr lang="de-DE" sz="1200" b="0" i="1" dirty="0"/>
              <a:t>d</a:t>
            </a:r>
            <a:r>
              <a:rPr lang="en-DE" sz="1200" b="0" i="1" dirty="0"/>
              <a:t>e</a:t>
            </a:r>
            <a:r>
              <a:rPr lang="de-DE" sz="1200" b="0" i="1" dirty="0"/>
              <a:t>l</a:t>
            </a:r>
            <a:endParaRPr lang="en-DE" sz="1200" b="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64DE4E-B22D-4723-A524-04D9C87051D8}"/>
              </a:ext>
            </a:extLst>
          </p:cNvPr>
          <p:cNvSpPr txBox="1"/>
          <p:nvPr/>
        </p:nvSpPr>
        <p:spPr>
          <a:xfrm>
            <a:off x="492393" y="3928763"/>
            <a:ext cx="4235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A</a:t>
            </a:r>
            <a:r>
              <a:rPr lang="en-DE" sz="1200" b="0" i="1" dirty="0"/>
              <a:t>l</a:t>
            </a:r>
            <a:r>
              <a:rPr lang="de-DE" sz="1200" b="0" i="1" dirty="0"/>
              <a:t>u</a:t>
            </a:r>
            <a:r>
              <a:rPr lang="en-DE" sz="1200" b="0" i="1" dirty="0"/>
              <a:t>m</a:t>
            </a:r>
            <a:r>
              <a:rPr lang="de-DE" sz="1200" b="0" i="1" dirty="0"/>
              <a:t>i</a:t>
            </a:r>
            <a:r>
              <a:rPr lang="en-DE" sz="1200" b="0" i="1" dirty="0"/>
              <a:t>n</a:t>
            </a:r>
            <a:r>
              <a:rPr lang="de-DE" sz="1200" b="0" i="1" dirty="0"/>
              <a:t>i</a:t>
            </a:r>
            <a:r>
              <a:rPr lang="en-DE" sz="1200" b="0" i="1" dirty="0"/>
              <a:t>u</a:t>
            </a:r>
            <a:r>
              <a:rPr lang="de-DE" sz="1200" b="0" i="1" dirty="0"/>
              <a:t>m</a:t>
            </a:r>
            <a:r>
              <a:rPr lang="en-DE" sz="1200" b="0" i="1" dirty="0"/>
              <a:t> </a:t>
            </a:r>
            <a:r>
              <a:rPr lang="de-DE" sz="1200" b="0" i="1" dirty="0"/>
              <a:t>f</a:t>
            </a:r>
            <a:r>
              <a:rPr lang="en-DE" sz="1200" b="0" i="1" dirty="0"/>
              <a:t>l</a:t>
            </a:r>
            <a:r>
              <a:rPr lang="de-DE" sz="1200" b="0" i="1" dirty="0"/>
              <a:t>a</a:t>
            </a:r>
            <a:r>
              <a:rPr lang="en-DE" sz="1200" b="0" i="1" dirty="0"/>
              <a:t>n</a:t>
            </a:r>
            <a:r>
              <a:rPr lang="de-DE" sz="1200" b="0" i="1" dirty="0"/>
              <a:t>g</a:t>
            </a:r>
            <a:r>
              <a:rPr lang="en-DE" sz="1200" b="0" i="1" dirty="0"/>
              <a:t>e</a:t>
            </a:r>
            <a:r>
              <a:rPr lang="de-DE" sz="1200" b="0" i="1" dirty="0"/>
              <a:t>s</a:t>
            </a:r>
            <a:r>
              <a:rPr lang="en-DE" sz="1200" b="0" i="1" dirty="0"/>
              <a:t> </a:t>
            </a:r>
            <a:r>
              <a:rPr lang="de-DE" sz="1200" b="0" i="1" dirty="0"/>
              <a:t>a</a:t>
            </a:r>
            <a:r>
              <a:rPr lang="en-DE" sz="1200" b="0" i="1" dirty="0"/>
              <a:t>d</a:t>
            </a:r>
            <a:r>
              <a:rPr lang="de-DE" sz="1200" b="0" i="1" dirty="0"/>
              <a:t>h</a:t>
            </a:r>
            <a:r>
              <a:rPr lang="en-DE" sz="1200" b="0" i="1" dirty="0"/>
              <a:t>e</a:t>
            </a:r>
            <a:r>
              <a:rPr lang="de-DE" sz="1200" b="0" i="1" dirty="0"/>
              <a:t>s</a:t>
            </a:r>
            <a:r>
              <a:rPr lang="en-DE" sz="1200" b="0" i="1" dirty="0" err="1"/>
              <a:t>i</a:t>
            </a:r>
            <a:r>
              <a:rPr lang="de-DE" sz="1200" b="0" i="1" dirty="0"/>
              <a:t>v</a:t>
            </a:r>
            <a:r>
              <a:rPr lang="en-DE" sz="1200" b="0" i="1" dirty="0"/>
              <a:t>e</a:t>
            </a:r>
            <a:r>
              <a:rPr lang="de-DE" sz="1200" b="0" i="1" dirty="0"/>
              <a:t>l</a:t>
            </a:r>
            <a:r>
              <a:rPr lang="en-DE" sz="1200" b="0" i="1" dirty="0"/>
              <a:t>y </a:t>
            </a:r>
            <a:r>
              <a:rPr lang="de-DE" sz="1200" b="0" i="1" dirty="0"/>
              <a:t>b</a:t>
            </a:r>
            <a:r>
              <a:rPr lang="en-DE" sz="1200" b="0" i="1" dirty="0"/>
              <a:t>o</a:t>
            </a:r>
            <a:r>
              <a:rPr lang="de-DE" sz="1200" b="0" i="1" dirty="0"/>
              <a:t>n</a:t>
            </a:r>
            <a:r>
              <a:rPr lang="en-DE" sz="1200" b="0" i="1" dirty="0"/>
              <a:t>d</a:t>
            </a:r>
            <a:r>
              <a:rPr lang="de-DE" sz="1200" b="0" i="1" dirty="0"/>
              <a:t>e</a:t>
            </a:r>
            <a:r>
              <a:rPr lang="en-DE" sz="1200" b="0" i="1" dirty="0"/>
              <a:t>d </a:t>
            </a:r>
            <a:r>
              <a:rPr lang="de-DE" sz="1200" b="0" i="1" dirty="0"/>
              <a:t>t</a:t>
            </a:r>
            <a:r>
              <a:rPr lang="en-DE" sz="1200" b="0" i="1" dirty="0"/>
              <a:t>o </a:t>
            </a:r>
            <a:r>
              <a:rPr lang="de-DE" sz="1200" b="0" i="1" dirty="0"/>
              <a:t>t</a:t>
            </a:r>
            <a:r>
              <a:rPr lang="en-DE" sz="1200" b="0" i="1" dirty="0"/>
              <a:t>h</a:t>
            </a:r>
            <a:r>
              <a:rPr lang="de-DE" sz="1200" b="0" i="1" dirty="0"/>
              <a:t>e</a:t>
            </a:r>
            <a:r>
              <a:rPr lang="en-DE" sz="1200" b="0" i="1" dirty="0"/>
              <a:t> </a:t>
            </a:r>
            <a:r>
              <a:rPr lang="de-DE" sz="1200" b="0" i="1" dirty="0"/>
              <a:t>s</a:t>
            </a:r>
            <a:r>
              <a:rPr lang="en-DE" sz="1200" b="0" i="1" dirty="0"/>
              <a:t>t</a:t>
            </a:r>
            <a:r>
              <a:rPr lang="de-DE" sz="1200" b="0" i="1" dirty="0"/>
              <a:t>e</a:t>
            </a:r>
            <a:r>
              <a:rPr lang="en-DE" sz="1200" b="0" i="1" dirty="0"/>
              <a:t>e</a:t>
            </a:r>
            <a:r>
              <a:rPr lang="de-DE" sz="1200" b="0" i="1" dirty="0"/>
              <a:t>l</a:t>
            </a:r>
            <a:r>
              <a:rPr lang="en-DE" sz="1200" b="0" i="1" dirty="0"/>
              <a:t> </a:t>
            </a:r>
            <a:r>
              <a:rPr lang="de-DE" sz="1200" b="0" i="1" dirty="0"/>
              <a:t>p</a:t>
            </a:r>
            <a:r>
              <a:rPr lang="en-DE" sz="1200" b="0" i="1" dirty="0"/>
              <a:t>l</a:t>
            </a:r>
            <a:r>
              <a:rPr lang="de-DE" sz="1200" b="0" i="1" dirty="0"/>
              <a:t>a</a:t>
            </a:r>
            <a:r>
              <a:rPr lang="en-DE" sz="1200" b="0" i="1" dirty="0"/>
              <a:t>t</a:t>
            </a:r>
            <a:r>
              <a:rPr lang="de-DE" sz="1200" b="0" i="1" dirty="0"/>
              <a:t>f</a:t>
            </a:r>
            <a:r>
              <a:rPr lang="en-DE" sz="1200" b="0" i="1" dirty="0"/>
              <a:t>o</a:t>
            </a:r>
            <a:r>
              <a:rPr lang="de-DE" sz="1200" b="0" i="1" dirty="0"/>
              <a:t>r</a:t>
            </a:r>
            <a:r>
              <a:rPr lang="en-DE" sz="1200" b="0" i="1" dirty="0"/>
              <a:t>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012A99-6634-4B81-93BB-1724DF4DA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770" y="4355667"/>
            <a:ext cx="2459903" cy="97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3205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k</a:t>
            </a:r>
            <a:r>
              <a:rPr lang="de-DE" dirty="0"/>
              <a:t>f</a:t>
            </a:r>
            <a:r>
              <a:rPr lang="en-DE" dirty="0"/>
              <a:t>l</a:t>
            </a:r>
            <a:r>
              <a:rPr lang="de-DE" dirty="0"/>
              <a:t>o</a:t>
            </a:r>
            <a:r>
              <a:rPr lang="en-DE" dirty="0"/>
              <a:t>w in ANSA</a:t>
            </a:r>
            <a:r>
              <a:rPr lang="en-DE" baseline="40000" dirty="0"/>
              <a:t>TM</a:t>
            </a:r>
            <a:r>
              <a:rPr lang="en-DE" dirty="0"/>
              <a:t> pre-processor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8A49D4-B577-4146-839C-CBC3326DEBA7}"/>
              </a:ext>
            </a:extLst>
          </p:cNvPr>
          <p:cNvSpPr txBox="1"/>
          <p:nvPr/>
        </p:nvSpPr>
        <p:spPr>
          <a:xfrm>
            <a:off x="351272" y="935849"/>
            <a:ext cx="853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 err="1"/>
              <a:t>Preprocessing</a:t>
            </a:r>
            <a:r>
              <a:rPr lang="en-DE" dirty="0"/>
              <a:t> procedure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F8D576-CA3E-4625-BEFB-B137247ED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1" y="1305181"/>
            <a:ext cx="8831769" cy="3389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8F12ED-5558-4020-A2D7-E52E2A65E711}"/>
              </a:ext>
            </a:extLst>
          </p:cNvPr>
          <p:cNvSpPr txBox="1"/>
          <p:nvPr/>
        </p:nvSpPr>
        <p:spPr>
          <a:xfrm>
            <a:off x="877455" y="4228340"/>
            <a:ext cx="7001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0" i="1" dirty="0"/>
              <a:t>Process flowchart for pre-processing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187B20EC-27F0-4AC9-BEA6-38B25CE20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667698"/>
              </p:ext>
            </p:extLst>
          </p:nvPr>
        </p:nvGraphicFramePr>
        <p:xfrm>
          <a:off x="409575" y="4693128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914">
                  <a:extLst>
                    <a:ext uri="{9D8B030D-6E8A-4147-A177-3AD203B41FA5}">
                      <a16:colId xmlns:a16="http://schemas.microsoft.com/office/drawing/2014/main" val="2003186305"/>
                    </a:ext>
                  </a:extLst>
                </a:gridCol>
                <a:gridCol w="1603086">
                  <a:extLst>
                    <a:ext uri="{9D8B030D-6E8A-4147-A177-3AD203B41FA5}">
                      <a16:colId xmlns:a16="http://schemas.microsoft.com/office/drawing/2014/main" val="20088685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07434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</a:t>
                      </a:r>
                      <a:r>
                        <a:rPr lang="en-DE" sz="1600" dirty="0"/>
                        <a:t>o</a:t>
                      </a:r>
                      <a:r>
                        <a:rPr lang="de-DE" sz="1600" dirty="0"/>
                        <a:t>n</a:t>
                      </a:r>
                      <a:r>
                        <a:rPr lang="en-DE" sz="1600" dirty="0"/>
                        <a:t>n</a:t>
                      </a:r>
                      <a:r>
                        <a:rPr lang="de-DE" sz="1600" dirty="0"/>
                        <a:t>e</a:t>
                      </a:r>
                      <a:r>
                        <a:rPr lang="en-DE" sz="1600" dirty="0"/>
                        <a:t>c</a:t>
                      </a:r>
                      <a:r>
                        <a:rPr lang="de-DE" sz="1600" dirty="0"/>
                        <a:t>t</a:t>
                      </a:r>
                      <a:r>
                        <a:rPr lang="en-DE" sz="1600" dirty="0"/>
                        <a:t>i</a:t>
                      </a:r>
                      <a:r>
                        <a:rPr lang="de-DE" sz="1600" dirty="0"/>
                        <a:t>o</a:t>
                      </a:r>
                      <a:r>
                        <a:rPr lang="en-DE" sz="1600" dirty="0"/>
                        <a:t>n </a:t>
                      </a:r>
                      <a:r>
                        <a:rPr lang="de-DE" sz="1600" dirty="0"/>
                        <a:t>e</a:t>
                      </a:r>
                      <a:r>
                        <a:rPr lang="en-DE" sz="1600" dirty="0"/>
                        <a:t>n</a:t>
                      </a:r>
                      <a:r>
                        <a:rPr lang="de-DE" sz="1600" dirty="0"/>
                        <a:t>t</a:t>
                      </a:r>
                      <a:r>
                        <a:rPr lang="en-DE" sz="1600" dirty="0"/>
                        <a:t>i</a:t>
                      </a:r>
                      <a:r>
                        <a:rPr lang="de-DE" sz="1600" dirty="0"/>
                        <a:t>t</a:t>
                      </a:r>
                      <a:r>
                        <a:rPr lang="en-DE" sz="1600" dirty="0"/>
                        <a:t>i</a:t>
                      </a:r>
                      <a:r>
                        <a:rPr lang="de-DE" sz="1600" dirty="0"/>
                        <a:t>e</a:t>
                      </a:r>
                      <a:r>
                        <a:rPr lang="en-DE" sz="16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P</a:t>
                      </a:r>
                      <a:r>
                        <a:rPr lang="en-DE" sz="1600" dirty="0"/>
                        <a:t>A</a:t>
                      </a:r>
                      <a:r>
                        <a:rPr lang="de-DE" sz="1600" dirty="0"/>
                        <a:t>M</a:t>
                      </a:r>
                      <a:r>
                        <a:rPr lang="en-DE" sz="1600" dirty="0"/>
                        <a:t>-</a:t>
                      </a:r>
                      <a:r>
                        <a:rPr lang="de-DE" sz="1600" dirty="0"/>
                        <a:t>C</a:t>
                      </a:r>
                      <a:r>
                        <a:rPr lang="en-DE" sz="1600" dirty="0"/>
                        <a:t>R</a:t>
                      </a:r>
                      <a:r>
                        <a:rPr lang="de-DE" sz="1600" dirty="0"/>
                        <a:t>A</a:t>
                      </a:r>
                      <a:r>
                        <a:rPr lang="en-DE" sz="1600" dirty="0"/>
                        <a:t>S</a:t>
                      </a:r>
                      <a:r>
                        <a:rPr lang="de-DE" sz="1600" dirty="0"/>
                        <a:t>H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A</a:t>
                      </a:r>
                      <a:r>
                        <a:rPr lang="en-DE" sz="1600" dirty="0"/>
                        <a:t>B</a:t>
                      </a:r>
                      <a:r>
                        <a:rPr lang="de-DE" sz="1600" dirty="0"/>
                        <a:t>A</a:t>
                      </a:r>
                      <a:r>
                        <a:rPr lang="en-DE" sz="1600" dirty="0"/>
                        <a:t>Q</a:t>
                      </a:r>
                      <a:r>
                        <a:rPr lang="de-DE" sz="1600" dirty="0"/>
                        <a:t>U</a:t>
                      </a:r>
                      <a:r>
                        <a:rPr lang="en-DE" sz="1600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518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Spot weld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P</a:t>
                      </a:r>
                      <a:r>
                        <a:rPr lang="en-DE" sz="1400" dirty="0"/>
                        <a:t>L</a:t>
                      </a:r>
                      <a:r>
                        <a:rPr lang="de-DE" sz="1400" dirty="0"/>
                        <a:t>I</a:t>
                      </a:r>
                      <a:r>
                        <a:rPr lang="en-DE" sz="1400" dirty="0"/>
                        <a:t>N</a:t>
                      </a:r>
                      <a:r>
                        <a:rPr lang="de-DE" sz="1400" dirty="0"/>
                        <a:t>K</a:t>
                      </a:r>
                      <a:r>
                        <a:rPr lang="en-D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D</a:t>
                      </a:r>
                      <a:r>
                        <a:rPr lang="en-DE" sz="1400" dirty="0"/>
                        <a:t>YNA spot weld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199837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4A74B4E-A713-41AC-A01E-B60EF0A6838C}"/>
              </a:ext>
            </a:extLst>
          </p:cNvPr>
          <p:cNvSpPr txBox="1"/>
          <p:nvPr/>
        </p:nvSpPr>
        <p:spPr>
          <a:xfrm>
            <a:off x="-43007" y="5434808"/>
            <a:ext cx="7001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F</a:t>
            </a:r>
            <a:r>
              <a:rPr lang="en-DE" sz="1200" b="0" i="1" dirty="0"/>
              <a:t>i</a:t>
            </a:r>
            <a:r>
              <a:rPr lang="de-DE" sz="1200" b="0" i="1" dirty="0"/>
              <a:t>n</a:t>
            </a:r>
            <a:r>
              <a:rPr lang="en-DE" sz="1200" b="0" i="1" dirty="0"/>
              <a:t>i</a:t>
            </a:r>
            <a:r>
              <a:rPr lang="de-DE" sz="1200" b="0" i="1" dirty="0"/>
              <a:t>t</a:t>
            </a:r>
            <a:r>
              <a:rPr lang="en-DE" sz="1200" b="0" i="1" dirty="0"/>
              <a:t>e </a:t>
            </a:r>
            <a:r>
              <a:rPr lang="de-DE" sz="1200" b="0" i="1" dirty="0"/>
              <a:t>e</a:t>
            </a:r>
            <a:r>
              <a:rPr lang="en-DE" sz="1200" b="0" i="1" dirty="0"/>
              <a:t>l</a:t>
            </a:r>
            <a:r>
              <a:rPr lang="de-DE" sz="1200" b="0" i="1" dirty="0"/>
              <a:t>e</a:t>
            </a:r>
            <a:r>
              <a:rPr lang="en-DE" sz="1200" b="0" i="1" dirty="0"/>
              <a:t>m</a:t>
            </a:r>
            <a:r>
              <a:rPr lang="de-DE" sz="1200" b="0" i="1" dirty="0"/>
              <a:t>e</a:t>
            </a:r>
            <a:r>
              <a:rPr lang="en-DE" sz="1200" b="0" i="1" dirty="0"/>
              <a:t>n</a:t>
            </a:r>
            <a:r>
              <a:rPr lang="de-DE" sz="1200" b="0" i="1" dirty="0"/>
              <a:t>t</a:t>
            </a:r>
            <a:r>
              <a:rPr lang="en-DE" sz="1200" b="0" i="1" dirty="0"/>
              <a:t> </a:t>
            </a:r>
            <a:r>
              <a:rPr lang="de-DE" sz="1200" b="0" i="1" dirty="0"/>
              <a:t>r</a:t>
            </a:r>
            <a:r>
              <a:rPr lang="en-DE" sz="1200" b="0" i="1" dirty="0"/>
              <a:t>e</a:t>
            </a:r>
            <a:r>
              <a:rPr lang="de-DE" sz="1200" b="0" i="1" dirty="0"/>
              <a:t>p</a:t>
            </a:r>
            <a:r>
              <a:rPr lang="en-DE" sz="1200" b="0" i="1" dirty="0"/>
              <a:t>r</a:t>
            </a:r>
            <a:r>
              <a:rPr lang="de-DE" sz="1200" b="0" i="1" dirty="0"/>
              <a:t>e</a:t>
            </a:r>
            <a:r>
              <a:rPr lang="en-DE" sz="1200" b="0" i="1" dirty="0"/>
              <a:t>s</a:t>
            </a:r>
            <a:r>
              <a:rPr lang="de-DE" sz="1200" b="0" i="1" dirty="0"/>
              <a:t>e</a:t>
            </a:r>
            <a:r>
              <a:rPr lang="en-DE" sz="1200" b="0" i="1" dirty="0"/>
              <a:t>n</a:t>
            </a:r>
            <a:r>
              <a:rPr lang="de-DE" sz="1200" b="0" i="1" dirty="0"/>
              <a:t>t</a:t>
            </a:r>
            <a:r>
              <a:rPr lang="en-DE" sz="1200" b="0" i="1" dirty="0"/>
              <a:t>a</a:t>
            </a:r>
            <a:r>
              <a:rPr lang="de-DE" sz="1200" b="0" i="1" dirty="0"/>
              <a:t>t</a:t>
            </a:r>
            <a:r>
              <a:rPr lang="en-DE" sz="1200" b="0" i="1" dirty="0"/>
              <a:t>i</a:t>
            </a:r>
            <a:r>
              <a:rPr lang="de-DE" sz="1200" b="0" i="1" dirty="0"/>
              <a:t>o</a:t>
            </a:r>
            <a:r>
              <a:rPr lang="en-DE" sz="1200" b="0" i="1" dirty="0"/>
              <a:t>n</a:t>
            </a:r>
            <a:r>
              <a:rPr lang="de-DE" sz="1200" b="0" i="1" dirty="0"/>
              <a:t>s</a:t>
            </a:r>
            <a:r>
              <a:rPr lang="en-DE" sz="1200" b="0" i="1" dirty="0"/>
              <a:t> </a:t>
            </a:r>
            <a:r>
              <a:rPr lang="de-DE" sz="1200" b="0" i="1" dirty="0"/>
              <a:t>o</a:t>
            </a:r>
            <a:r>
              <a:rPr lang="en-DE" sz="1200" b="0" i="1" dirty="0"/>
              <a:t>f the connection entities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1FD5D-B616-4BC1-A153-F25FC7D3A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919" y="4640774"/>
            <a:ext cx="2499053" cy="7940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C4B85B-68C1-43CA-AD0B-7041D80DFCF9}"/>
              </a:ext>
            </a:extLst>
          </p:cNvPr>
          <p:cNvSpPr txBox="1"/>
          <p:nvPr/>
        </p:nvSpPr>
        <p:spPr>
          <a:xfrm>
            <a:off x="6644947" y="5434808"/>
            <a:ext cx="2499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0" i="1" dirty="0"/>
              <a:t>Example of two components to be tied together [6]</a:t>
            </a:r>
          </a:p>
        </p:txBody>
      </p:sp>
    </p:spTree>
    <p:extLst>
      <p:ext uri="{BB962C8B-B14F-4D97-AF65-F5344CB8AC3E}">
        <p14:creationId xmlns:p14="http://schemas.microsoft.com/office/powerpoint/2010/main" val="250518891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68EE2ED-F490-4618-AB37-3230539B1BBC}"/>
              </a:ext>
            </a:extLst>
          </p:cNvPr>
          <p:cNvSpPr/>
          <p:nvPr/>
        </p:nvSpPr>
        <p:spPr>
          <a:xfrm>
            <a:off x="5876925" y="1452963"/>
            <a:ext cx="749826" cy="49190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Workflow in ABAQUS</a:t>
            </a:r>
            <a:r>
              <a:rPr lang="en-DE" baseline="40000" dirty="0"/>
              <a:t>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6DD74-0295-4B87-9884-BB87E5DD2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351" y="1452961"/>
            <a:ext cx="7460358" cy="4189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6713B5-A3D8-4911-A036-BC39FDF3D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142" y="1569029"/>
            <a:ext cx="6624871" cy="371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E49FA51-BF79-47EC-A345-983B28E80347}"/>
              </a:ext>
            </a:extLst>
          </p:cNvPr>
          <p:cNvSpPr/>
          <p:nvPr/>
        </p:nvSpPr>
        <p:spPr>
          <a:xfrm>
            <a:off x="6299200" y="1077125"/>
            <a:ext cx="578376" cy="7516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D36ECC-7D94-47AF-A535-7A1B61657922}"/>
              </a:ext>
            </a:extLst>
          </p:cNvPr>
          <p:cNvSpPr txBox="1"/>
          <p:nvPr/>
        </p:nvSpPr>
        <p:spPr>
          <a:xfrm>
            <a:off x="431802" y="1452963"/>
            <a:ext cx="8176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0" dirty="0"/>
              <a:t>T</a:t>
            </a:r>
            <a:r>
              <a:rPr lang="en-DE" sz="1600" b="0" dirty="0"/>
              <a:t>w</a:t>
            </a:r>
            <a:r>
              <a:rPr lang="de-DE" sz="1600" b="0" dirty="0"/>
              <a:t>o</a:t>
            </a:r>
            <a:r>
              <a:rPr lang="en-DE" sz="1600" b="0" dirty="0"/>
              <a:t> </a:t>
            </a:r>
            <a:r>
              <a:rPr lang="de-DE" sz="1600" b="0" dirty="0"/>
              <a:t>f</a:t>
            </a:r>
            <a:r>
              <a:rPr lang="en-DE" sz="1600" b="0" dirty="0"/>
              <a:t>i</a:t>
            </a:r>
            <a:r>
              <a:rPr lang="de-DE" sz="1600" b="0" dirty="0"/>
              <a:t>e</a:t>
            </a:r>
            <a:r>
              <a:rPr lang="en-DE" sz="1600" b="0" dirty="0"/>
              <a:t>l</a:t>
            </a:r>
            <a:r>
              <a:rPr lang="de-DE" sz="1600" b="0" dirty="0"/>
              <a:t>d</a:t>
            </a:r>
            <a:r>
              <a:rPr lang="en-DE" sz="1600" b="0" dirty="0"/>
              <a:t>s </a:t>
            </a:r>
            <a:r>
              <a:rPr lang="de-DE" sz="1600" b="0" dirty="0"/>
              <a:t>h</a:t>
            </a:r>
            <a:r>
              <a:rPr lang="en-DE" sz="1600" b="0" dirty="0"/>
              <a:t>a</a:t>
            </a:r>
            <a:r>
              <a:rPr lang="de-DE" sz="1600" b="0" dirty="0"/>
              <a:t>s</a:t>
            </a:r>
            <a:r>
              <a:rPr lang="en-DE" sz="1600" b="0" dirty="0"/>
              <a:t> </a:t>
            </a:r>
            <a:r>
              <a:rPr lang="de-DE" sz="1600" b="0" dirty="0"/>
              <a:t>t</a:t>
            </a:r>
            <a:r>
              <a:rPr lang="en-DE" sz="1600" b="0" dirty="0"/>
              <a:t>o </a:t>
            </a:r>
            <a:r>
              <a:rPr lang="de-DE" sz="1600" b="0" dirty="0"/>
              <a:t>b</a:t>
            </a:r>
            <a:r>
              <a:rPr lang="en-DE" sz="1600" b="0" dirty="0"/>
              <a:t>e </a:t>
            </a:r>
            <a:r>
              <a:rPr lang="de-DE" sz="1600" b="0" dirty="0"/>
              <a:t>d</a:t>
            </a:r>
            <a:r>
              <a:rPr lang="en-DE" sz="1600" b="0" dirty="0"/>
              <a:t>e</a:t>
            </a:r>
            <a:r>
              <a:rPr lang="de-DE" sz="1600" b="0" dirty="0"/>
              <a:t>t</a:t>
            </a:r>
            <a:r>
              <a:rPr lang="en-DE" sz="1600" b="0" dirty="0"/>
              <a:t>e</a:t>
            </a:r>
            <a:r>
              <a:rPr lang="de-DE" sz="1600" b="0" dirty="0"/>
              <a:t>r</a:t>
            </a:r>
            <a:r>
              <a:rPr lang="en-DE" sz="1600" b="0" dirty="0"/>
              <a:t>m</a:t>
            </a:r>
            <a:r>
              <a:rPr lang="de-DE" sz="1600" b="0" dirty="0"/>
              <a:t>i</a:t>
            </a:r>
            <a:r>
              <a:rPr lang="en-DE" sz="1600" b="0" dirty="0"/>
              <a:t>n</a:t>
            </a:r>
            <a:r>
              <a:rPr lang="de-DE" sz="1600" b="0" dirty="0"/>
              <a:t>e</a:t>
            </a:r>
            <a:r>
              <a:rPr lang="en-DE" sz="1600" b="0" dirty="0"/>
              <a:t>d </a:t>
            </a:r>
            <a:r>
              <a:rPr lang="de-DE" sz="1600" b="0" dirty="0"/>
              <a:t>i</a:t>
            </a:r>
            <a:r>
              <a:rPr lang="en-DE" sz="1600" b="0" dirty="0"/>
              <a:t>n </a:t>
            </a:r>
            <a:r>
              <a:rPr lang="de-DE" sz="1600" b="0" dirty="0"/>
              <a:t>t</a:t>
            </a:r>
            <a:r>
              <a:rPr lang="en-DE" sz="1600" b="0" dirty="0"/>
              <a:t>h</a:t>
            </a:r>
            <a:r>
              <a:rPr lang="de-DE" sz="1600" b="0" dirty="0"/>
              <a:t>e</a:t>
            </a:r>
            <a:r>
              <a:rPr lang="en-DE" sz="1600" b="0" dirty="0"/>
              <a:t>r</a:t>
            </a:r>
            <a:r>
              <a:rPr lang="de-DE" sz="1600" b="0" dirty="0"/>
              <a:t>m</a:t>
            </a:r>
            <a:r>
              <a:rPr lang="en-DE" sz="1600" b="0" dirty="0"/>
              <a:t>o-</a:t>
            </a:r>
            <a:r>
              <a:rPr lang="de-DE" sz="1600" b="0" dirty="0"/>
              <a:t>m</a:t>
            </a:r>
            <a:r>
              <a:rPr lang="en-DE" sz="1600" b="0" dirty="0"/>
              <a:t>e</a:t>
            </a:r>
            <a:r>
              <a:rPr lang="de-DE" sz="1600" b="0" dirty="0"/>
              <a:t>c</a:t>
            </a:r>
            <a:r>
              <a:rPr lang="en-DE" sz="1600" b="0" dirty="0"/>
              <a:t>h</a:t>
            </a:r>
            <a:r>
              <a:rPr lang="de-DE" sz="1600" b="0" dirty="0"/>
              <a:t>a</a:t>
            </a:r>
            <a:r>
              <a:rPr lang="en-DE" sz="1600" b="0" dirty="0"/>
              <a:t>n</a:t>
            </a:r>
            <a:r>
              <a:rPr lang="de-DE" sz="1600" b="0" dirty="0"/>
              <a:t>i</a:t>
            </a:r>
            <a:r>
              <a:rPr lang="en-DE" sz="1600" b="0" dirty="0"/>
              <a:t>c</a:t>
            </a:r>
            <a:r>
              <a:rPr lang="de-DE" sz="1600" b="0" dirty="0"/>
              <a:t>a</a:t>
            </a:r>
            <a:r>
              <a:rPr lang="en-DE" sz="1600" b="0" dirty="0"/>
              <a:t>l </a:t>
            </a:r>
            <a:r>
              <a:rPr lang="de-DE" sz="1600" b="0" dirty="0"/>
              <a:t>a</a:t>
            </a:r>
            <a:r>
              <a:rPr lang="en-DE" sz="1600" b="0" dirty="0" err="1"/>
              <a:t>nalysis</a:t>
            </a:r>
            <a:endParaRPr lang="en-DE" sz="1600" b="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One field influences the other or both can influence each other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69FE56-61DE-471B-B395-DF332F8851F5}"/>
              </a:ext>
            </a:extLst>
          </p:cNvPr>
          <p:cNvSpPr txBox="1"/>
          <p:nvPr/>
        </p:nvSpPr>
        <p:spPr>
          <a:xfrm>
            <a:off x="1346991" y="2282748"/>
            <a:ext cx="2447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T</a:t>
            </a:r>
            <a:r>
              <a:rPr lang="en-DE" sz="1600" dirty="0"/>
              <a:t>e</a:t>
            </a:r>
            <a:r>
              <a:rPr lang="de-DE" sz="1600" dirty="0"/>
              <a:t>m</a:t>
            </a:r>
            <a:r>
              <a:rPr lang="en-DE" sz="1600" dirty="0"/>
              <a:t>p</a:t>
            </a:r>
            <a:r>
              <a:rPr lang="de-DE" sz="1600" dirty="0"/>
              <a:t>e</a:t>
            </a:r>
            <a:r>
              <a:rPr lang="en-DE" sz="1600" dirty="0"/>
              <a:t>r</a:t>
            </a:r>
            <a:r>
              <a:rPr lang="de-DE" sz="1600" dirty="0"/>
              <a:t>a</a:t>
            </a:r>
            <a:r>
              <a:rPr lang="en-DE" sz="1600" dirty="0"/>
              <a:t>t</a:t>
            </a:r>
            <a:r>
              <a:rPr lang="de-DE" sz="1600" dirty="0"/>
              <a:t>u</a:t>
            </a:r>
            <a:r>
              <a:rPr lang="en-DE" sz="1600" dirty="0"/>
              <a:t>r</a:t>
            </a:r>
            <a:r>
              <a:rPr lang="de-DE" sz="1600" dirty="0"/>
              <a:t>e</a:t>
            </a:r>
            <a:endParaRPr lang="en-DE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30B783-73DC-4AC6-BDF3-AFF2834773D3}"/>
              </a:ext>
            </a:extLst>
          </p:cNvPr>
          <p:cNvCxnSpPr>
            <a:cxnSpLocks/>
          </p:cNvCxnSpPr>
          <p:nvPr/>
        </p:nvCxnSpPr>
        <p:spPr>
          <a:xfrm>
            <a:off x="3624071" y="2466339"/>
            <a:ext cx="17919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E4A05C-5839-4553-887B-AE1B80DE7157}"/>
              </a:ext>
            </a:extLst>
          </p:cNvPr>
          <p:cNvSpPr txBox="1"/>
          <p:nvPr/>
        </p:nvSpPr>
        <p:spPr>
          <a:xfrm>
            <a:off x="5281138" y="2282748"/>
            <a:ext cx="2447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D</a:t>
            </a:r>
            <a:r>
              <a:rPr lang="en-DE" sz="1600" dirty="0"/>
              <a:t>i</a:t>
            </a:r>
            <a:r>
              <a:rPr lang="de-DE" sz="1600" dirty="0"/>
              <a:t>s</a:t>
            </a:r>
            <a:r>
              <a:rPr lang="en-DE" sz="1600" dirty="0"/>
              <a:t>p</a:t>
            </a:r>
            <a:r>
              <a:rPr lang="de-DE" sz="1600" dirty="0"/>
              <a:t>l</a:t>
            </a:r>
            <a:r>
              <a:rPr lang="en-DE" sz="1600" dirty="0"/>
              <a:t>a</a:t>
            </a:r>
            <a:r>
              <a:rPr lang="de-DE" sz="1600" dirty="0"/>
              <a:t>c</a:t>
            </a:r>
            <a:r>
              <a:rPr lang="en-DE" sz="1600" dirty="0"/>
              <a:t>e</a:t>
            </a:r>
            <a:r>
              <a:rPr lang="de-DE" sz="1600" dirty="0"/>
              <a:t>m</a:t>
            </a:r>
            <a:r>
              <a:rPr lang="en-DE" sz="1600" dirty="0"/>
              <a:t>e</a:t>
            </a:r>
            <a:r>
              <a:rPr lang="de-DE" sz="1600" dirty="0"/>
              <a:t>n</a:t>
            </a:r>
            <a:r>
              <a:rPr lang="en-DE" sz="1600" dirty="0"/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9C8323-CEB1-4574-8A13-1E0775F03319}"/>
              </a:ext>
            </a:extLst>
          </p:cNvPr>
          <p:cNvSpPr txBox="1"/>
          <p:nvPr/>
        </p:nvSpPr>
        <p:spPr>
          <a:xfrm>
            <a:off x="3304906" y="2107953"/>
            <a:ext cx="2447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/>
              <a:t>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45937-8FDC-4368-A11F-F476ECFB2444}"/>
              </a:ext>
            </a:extLst>
          </p:cNvPr>
          <p:cNvSpPr txBox="1"/>
          <p:nvPr/>
        </p:nvSpPr>
        <p:spPr>
          <a:xfrm>
            <a:off x="440431" y="4629248"/>
            <a:ext cx="8176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Can be solved by uncoupled heat transfer and then a displacement/stress analysis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In this problem, temperature does not depend on stress ana</a:t>
            </a:r>
            <a:r>
              <a:rPr lang="de-DE" sz="1600" b="0" dirty="0"/>
              <a:t>l</a:t>
            </a:r>
            <a:r>
              <a:rPr lang="en-DE" sz="1600" b="0" dirty="0"/>
              <a:t>y</a:t>
            </a:r>
            <a:r>
              <a:rPr lang="de-DE" sz="1600" b="0" dirty="0"/>
              <a:t>s</a:t>
            </a:r>
            <a:r>
              <a:rPr lang="en-DE" sz="1600" b="0" dirty="0"/>
              <a:t>i</a:t>
            </a:r>
            <a:r>
              <a:rPr lang="de-DE" sz="1600" b="0" dirty="0"/>
              <a:t>s</a:t>
            </a:r>
            <a:endParaRPr lang="en-DE" sz="1600" b="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This is a co</a:t>
            </a:r>
            <a:r>
              <a:rPr lang="de-DE" sz="1600" b="0" dirty="0"/>
              <a:t>m</a:t>
            </a:r>
            <a:r>
              <a:rPr lang="en-DE" sz="1600" b="0" dirty="0"/>
              <a:t>m</a:t>
            </a:r>
            <a:r>
              <a:rPr lang="de-DE" sz="1600" b="0" dirty="0"/>
              <a:t>o</a:t>
            </a:r>
            <a:r>
              <a:rPr lang="en-DE" sz="1600" b="0" dirty="0"/>
              <a:t>n example of sequential </a:t>
            </a:r>
            <a:r>
              <a:rPr lang="en-DE" sz="1600" b="0" dirty="0" err="1"/>
              <a:t>multiphysics</a:t>
            </a:r>
            <a:r>
              <a:rPr lang="en-DE" sz="1600" b="0" dirty="0"/>
              <a:t> workflow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D80445-9744-427F-A370-C54FAF2F0FE9}"/>
              </a:ext>
            </a:extLst>
          </p:cNvPr>
          <p:cNvSpPr/>
          <p:nvPr/>
        </p:nvSpPr>
        <p:spPr>
          <a:xfrm>
            <a:off x="6143627" y="1452961"/>
            <a:ext cx="45719" cy="11606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443C91-698F-4CB5-84AE-1CF7756359AB}"/>
              </a:ext>
            </a:extLst>
          </p:cNvPr>
          <p:cNvSpPr txBox="1"/>
          <p:nvPr/>
        </p:nvSpPr>
        <p:spPr>
          <a:xfrm>
            <a:off x="351272" y="919315"/>
            <a:ext cx="853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q</a:t>
            </a:r>
            <a:r>
              <a:rPr lang="en-DE" dirty="0"/>
              <a:t>u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t</a:t>
            </a:r>
            <a:r>
              <a:rPr lang="en-DE" dirty="0"/>
              <a:t>i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l</a:t>
            </a:r>
            <a:r>
              <a:rPr lang="en-DE" dirty="0"/>
              <a:t>y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u</a:t>
            </a:r>
            <a:r>
              <a:rPr lang="en-DE" dirty="0"/>
              <a:t>p</a:t>
            </a:r>
            <a:r>
              <a:rPr lang="de-DE" dirty="0"/>
              <a:t>l</a:t>
            </a:r>
            <a:r>
              <a:rPr lang="en-DE" dirty="0"/>
              <a:t>e</a:t>
            </a:r>
            <a:r>
              <a:rPr lang="de-DE" dirty="0"/>
              <a:t>d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l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s 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y</a:t>
            </a:r>
            <a:r>
              <a:rPr lang="en-DE" dirty="0"/>
              <a:t>s</a:t>
            </a:r>
            <a:r>
              <a:rPr lang="de-DE" dirty="0"/>
              <a:t>i</a:t>
            </a:r>
            <a:r>
              <a:rPr lang="en-DE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569005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</a:t>
            </a:r>
            <a:r>
              <a:rPr lang="en-DE" dirty="0" err="1"/>
              <a:t>hermal</a:t>
            </a:r>
            <a:r>
              <a:rPr lang="en-DE" dirty="0"/>
              <a:t>-stress analysis in ABAQUS</a:t>
            </a:r>
            <a:r>
              <a:rPr lang="en-DE" baseline="40000" dirty="0"/>
              <a:t>TM</a:t>
            </a:r>
            <a:r>
              <a:rPr lang="en-DE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469D5-9E5F-4694-B50F-B80F4FD7B2C4}"/>
              </a:ext>
            </a:extLst>
          </p:cNvPr>
          <p:cNvSpPr txBox="1"/>
          <p:nvPr/>
        </p:nvSpPr>
        <p:spPr>
          <a:xfrm>
            <a:off x="351272" y="921146"/>
            <a:ext cx="853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Simulation procedure in ABAQUS</a:t>
            </a:r>
            <a:r>
              <a:rPr lang="en-DE" baseline="40000" dirty="0"/>
              <a:t>TM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BD9D57-4BFD-4E90-AA99-A59DD7CAD649}"/>
              </a:ext>
            </a:extLst>
          </p:cNvPr>
          <p:cNvSpPr/>
          <p:nvPr/>
        </p:nvSpPr>
        <p:spPr>
          <a:xfrm>
            <a:off x="1209959" y="1325206"/>
            <a:ext cx="1357745" cy="369332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0" dirty="0">
                <a:solidFill>
                  <a:schemeClr val="tx1"/>
                </a:solidFill>
              </a:rPr>
              <a:t>P</a:t>
            </a:r>
            <a:r>
              <a:rPr lang="en-DE" sz="1600" b="0" dirty="0">
                <a:solidFill>
                  <a:schemeClr val="tx1"/>
                </a:solidFill>
              </a:rPr>
              <a:t>a</a:t>
            </a:r>
            <a:r>
              <a:rPr lang="de-DE" sz="1600" b="0" dirty="0">
                <a:solidFill>
                  <a:schemeClr val="tx1"/>
                </a:solidFill>
              </a:rPr>
              <a:t>r</a:t>
            </a:r>
            <a:r>
              <a:rPr lang="en-DE" sz="1600" b="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162A6B-54B0-4A65-A424-FC85BD08068F}"/>
              </a:ext>
            </a:extLst>
          </p:cNvPr>
          <p:cNvSpPr/>
          <p:nvPr/>
        </p:nvSpPr>
        <p:spPr>
          <a:xfrm>
            <a:off x="1209958" y="2020151"/>
            <a:ext cx="1357745" cy="369332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0" dirty="0">
                <a:solidFill>
                  <a:schemeClr val="tx1"/>
                </a:solidFill>
              </a:rPr>
              <a:t>P</a:t>
            </a:r>
            <a:r>
              <a:rPr lang="en-DE" sz="1600" b="0" dirty="0">
                <a:solidFill>
                  <a:schemeClr val="tx1"/>
                </a:solidFill>
              </a:rPr>
              <a:t>roperty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4567B6-D4A2-4249-B0F1-FD131508C0ED}"/>
              </a:ext>
            </a:extLst>
          </p:cNvPr>
          <p:cNvCxnSpPr>
            <a:stCxn id="3" idx="2"/>
            <a:endCxn id="9" idx="0"/>
          </p:cNvCxnSpPr>
          <p:nvPr/>
        </p:nvCxnSpPr>
        <p:spPr>
          <a:xfrm flipH="1">
            <a:off x="1888831" y="1694538"/>
            <a:ext cx="1" cy="3256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D25742-7D07-4D77-8681-9C47FE5F6C7C}"/>
              </a:ext>
            </a:extLst>
          </p:cNvPr>
          <p:cNvSpPr/>
          <p:nvPr/>
        </p:nvSpPr>
        <p:spPr>
          <a:xfrm>
            <a:off x="1209956" y="2715096"/>
            <a:ext cx="1357745" cy="369332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0" dirty="0">
                <a:solidFill>
                  <a:schemeClr val="tx1"/>
                </a:solidFill>
              </a:rPr>
              <a:t>Step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476F3D-544C-4939-8B3A-64C3340DAD1C}"/>
              </a:ext>
            </a:extLst>
          </p:cNvPr>
          <p:cNvCxnSpPr/>
          <p:nvPr/>
        </p:nvCxnSpPr>
        <p:spPr>
          <a:xfrm flipH="1">
            <a:off x="1888829" y="2401182"/>
            <a:ext cx="1" cy="3256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A61E0EA-318C-4CD1-BA64-825234F879EA}"/>
              </a:ext>
            </a:extLst>
          </p:cNvPr>
          <p:cNvSpPr/>
          <p:nvPr/>
        </p:nvSpPr>
        <p:spPr>
          <a:xfrm>
            <a:off x="1209955" y="3396004"/>
            <a:ext cx="1357745" cy="369332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0" dirty="0">
                <a:solidFill>
                  <a:schemeClr val="tx1"/>
                </a:solidFill>
              </a:rPr>
              <a:t>Interaction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9C46F2-3997-438B-B2F5-1BF95CB2B5C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888827" y="3087642"/>
            <a:ext cx="1" cy="308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328795D-9FD7-40DA-9F7F-A4549E8C10C9}"/>
              </a:ext>
            </a:extLst>
          </p:cNvPr>
          <p:cNvSpPr/>
          <p:nvPr/>
        </p:nvSpPr>
        <p:spPr>
          <a:xfrm>
            <a:off x="1209955" y="4090949"/>
            <a:ext cx="1357745" cy="369332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0" dirty="0">
                <a:solidFill>
                  <a:schemeClr val="tx1"/>
                </a:solidFill>
              </a:rPr>
              <a:t>Load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1C8503-DA5C-4862-9549-9BEA6A4D3C4D}"/>
              </a:ext>
            </a:extLst>
          </p:cNvPr>
          <p:cNvCxnSpPr/>
          <p:nvPr/>
        </p:nvCxnSpPr>
        <p:spPr>
          <a:xfrm flipH="1">
            <a:off x="1888825" y="3764819"/>
            <a:ext cx="1" cy="3256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E09C13F-61CF-4A04-96C6-20B593B6899F}"/>
              </a:ext>
            </a:extLst>
          </p:cNvPr>
          <p:cNvSpPr/>
          <p:nvPr/>
        </p:nvSpPr>
        <p:spPr>
          <a:xfrm>
            <a:off x="1209955" y="4779062"/>
            <a:ext cx="1357745" cy="369332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0" dirty="0">
                <a:solidFill>
                  <a:schemeClr val="tx1"/>
                </a:solidFill>
              </a:rPr>
              <a:t>Mesh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5AC6EB-9135-4192-A5A2-AA79F0FBF78F}"/>
              </a:ext>
            </a:extLst>
          </p:cNvPr>
          <p:cNvCxnSpPr/>
          <p:nvPr/>
        </p:nvCxnSpPr>
        <p:spPr>
          <a:xfrm flipH="1">
            <a:off x="1888827" y="4460468"/>
            <a:ext cx="1" cy="3256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BF0A88B-E0CD-4C98-8F9F-F66E307934F6}"/>
              </a:ext>
            </a:extLst>
          </p:cNvPr>
          <p:cNvSpPr/>
          <p:nvPr/>
        </p:nvSpPr>
        <p:spPr>
          <a:xfrm>
            <a:off x="1209954" y="5466802"/>
            <a:ext cx="1357745" cy="369332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0" dirty="0">
                <a:solidFill>
                  <a:schemeClr val="tx1"/>
                </a:solidFill>
              </a:rPr>
              <a:t>J</a:t>
            </a:r>
            <a:r>
              <a:rPr lang="en-DE" sz="1600" b="0" dirty="0">
                <a:solidFill>
                  <a:schemeClr val="tx1"/>
                </a:solidFill>
              </a:rPr>
              <a:t>o</a:t>
            </a:r>
            <a:r>
              <a:rPr lang="de-DE" sz="1600" b="0" dirty="0">
                <a:solidFill>
                  <a:schemeClr val="tx1"/>
                </a:solidFill>
              </a:rPr>
              <a:t>b</a:t>
            </a:r>
            <a:endParaRPr lang="en-DE" sz="1600" b="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66866E-F82E-41D7-81A1-631BDA632AF1}"/>
              </a:ext>
            </a:extLst>
          </p:cNvPr>
          <p:cNvCxnSpPr/>
          <p:nvPr/>
        </p:nvCxnSpPr>
        <p:spPr>
          <a:xfrm flipH="1">
            <a:off x="1888826" y="5148208"/>
            <a:ext cx="1" cy="3256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9E135C-DBAA-4997-AB2B-3C2276F498EF}"/>
              </a:ext>
            </a:extLst>
          </p:cNvPr>
          <p:cNvSpPr txBox="1"/>
          <p:nvPr/>
        </p:nvSpPr>
        <p:spPr>
          <a:xfrm>
            <a:off x="4684314" y="920873"/>
            <a:ext cx="133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l</a:t>
            </a:r>
            <a:endParaRPr lang="en-D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81C41C-3CF8-423B-947F-931A5C4FE2B7}"/>
              </a:ext>
            </a:extLst>
          </p:cNvPr>
          <p:cNvSpPr txBox="1"/>
          <p:nvPr/>
        </p:nvSpPr>
        <p:spPr>
          <a:xfrm>
            <a:off x="6954983" y="921146"/>
            <a:ext cx="158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 err="1"/>
              <a:t>Mecha</a:t>
            </a:r>
            <a:r>
              <a:rPr lang="de-DE" dirty="0"/>
              <a:t>n</a:t>
            </a:r>
            <a:r>
              <a:rPr lang="en-DE" dirty="0" err="1"/>
              <a:t>ical</a:t>
            </a:r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BC4029-3168-4F2C-9A20-1E979A86B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077" y="1261425"/>
            <a:ext cx="830831" cy="593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68BED2-B241-4347-8A56-475536B4D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587" y="1260886"/>
            <a:ext cx="830831" cy="59366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6757CCB-885A-452B-9B36-8A12796801D2}"/>
              </a:ext>
            </a:extLst>
          </p:cNvPr>
          <p:cNvSpPr/>
          <p:nvPr/>
        </p:nvSpPr>
        <p:spPr>
          <a:xfrm>
            <a:off x="4803090" y="1985150"/>
            <a:ext cx="1043705" cy="369332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  <a:p>
            <a:pPr algn="ctr"/>
            <a:r>
              <a:rPr lang="el-GR" sz="1400" dirty="0"/>
              <a:t>ρ</a:t>
            </a:r>
            <a:r>
              <a:rPr lang="en-DE" sz="1400" dirty="0"/>
              <a:t>, </a:t>
            </a:r>
            <a:r>
              <a:rPr lang="de-DE" sz="1400" dirty="0"/>
              <a:t>k</a:t>
            </a:r>
            <a:r>
              <a:rPr lang="en-DE" sz="1400" dirty="0"/>
              <a:t>, </a:t>
            </a:r>
            <a:r>
              <a:rPr lang="de-DE" sz="1400" dirty="0"/>
              <a:t>c</a:t>
            </a:r>
            <a:endParaRPr lang="en-DE" sz="1400" dirty="0"/>
          </a:p>
          <a:p>
            <a:pPr algn="ctr"/>
            <a:endParaRPr lang="en-D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8F75C6-D899-406F-B96F-EEA31098ACBB}"/>
              </a:ext>
            </a:extLst>
          </p:cNvPr>
          <p:cNvSpPr/>
          <p:nvPr/>
        </p:nvSpPr>
        <p:spPr>
          <a:xfrm>
            <a:off x="7255169" y="1985150"/>
            <a:ext cx="104370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>
              <a:solidFill>
                <a:schemeClr val="tx1"/>
              </a:solidFill>
            </a:endParaRP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E, </a:t>
            </a:r>
            <a:r>
              <a:rPr lang="el-GR" sz="1400" dirty="0">
                <a:solidFill>
                  <a:schemeClr val="tx1"/>
                </a:solidFill>
                <a:latin typeface="MJXc-TeX-math-I"/>
              </a:rPr>
              <a:t>ν</a:t>
            </a:r>
            <a:r>
              <a:rPr lang="en-DE" sz="1400" dirty="0">
                <a:solidFill>
                  <a:schemeClr val="tx1"/>
                </a:solidFill>
              </a:rPr>
              <a:t>, </a:t>
            </a:r>
            <a:r>
              <a:rPr lang="el-GR" sz="1400" dirty="0">
                <a:solidFill>
                  <a:schemeClr val="tx1"/>
                </a:solidFill>
              </a:rPr>
              <a:t>α</a:t>
            </a:r>
            <a:r>
              <a:rPr lang="en-DE" sz="1400" dirty="0">
                <a:solidFill>
                  <a:schemeClr val="tx1"/>
                </a:solidFill>
              </a:rPr>
              <a:t>, </a:t>
            </a:r>
            <a:r>
              <a:rPr lang="el-GR" sz="1400" dirty="0">
                <a:solidFill>
                  <a:schemeClr val="tx1"/>
                </a:solidFill>
              </a:rPr>
              <a:t>ε</a:t>
            </a:r>
            <a:r>
              <a:rPr lang="de-DE" sz="1400" baseline="-25000" dirty="0">
                <a:solidFill>
                  <a:schemeClr val="tx1"/>
                </a:solidFill>
              </a:rPr>
              <a:t>p</a:t>
            </a:r>
            <a:r>
              <a:rPr lang="en-DE" sz="1400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B73A8-7D1E-49DA-BEEA-3973ED7D39FB}"/>
              </a:ext>
            </a:extLst>
          </p:cNvPr>
          <p:cNvSpPr/>
          <p:nvPr/>
        </p:nvSpPr>
        <p:spPr>
          <a:xfrm>
            <a:off x="4538191" y="2518887"/>
            <a:ext cx="1631514" cy="59366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  <a:p>
            <a:pPr algn="ctr"/>
            <a:r>
              <a:rPr lang="en-DE" sz="1400" b="0" dirty="0"/>
              <a:t>Heat transfer</a:t>
            </a:r>
          </a:p>
          <a:p>
            <a:pPr algn="ctr"/>
            <a:r>
              <a:rPr lang="en-DE" sz="1400" b="0" dirty="0"/>
              <a:t>2400 seconds</a:t>
            </a:r>
          </a:p>
          <a:p>
            <a:pPr algn="ctr"/>
            <a:endParaRPr lang="en-D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534985-7CC3-4E3F-875B-F52F6DDDDB5A}"/>
              </a:ext>
            </a:extLst>
          </p:cNvPr>
          <p:cNvSpPr/>
          <p:nvPr/>
        </p:nvSpPr>
        <p:spPr>
          <a:xfrm>
            <a:off x="6953696" y="2515750"/>
            <a:ext cx="1631509" cy="5936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>
              <a:solidFill>
                <a:schemeClr val="tx1"/>
              </a:solidFill>
            </a:endParaRPr>
          </a:p>
          <a:p>
            <a:pPr algn="ctr"/>
            <a:r>
              <a:rPr lang="en-DE" sz="1400" b="0" dirty="0">
                <a:solidFill>
                  <a:schemeClr val="tx1"/>
                </a:solidFill>
              </a:rPr>
              <a:t>Stat</a:t>
            </a:r>
            <a:r>
              <a:rPr lang="de-DE" sz="1400" b="0" dirty="0">
                <a:solidFill>
                  <a:schemeClr val="tx1"/>
                </a:solidFill>
              </a:rPr>
              <a:t>i</a:t>
            </a:r>
            <a:r>
              <a:rPr lang="en-DE" sz="1400" b="0" dirty="0">
                <a:solidFill>
                  <a:schemeClr val="tx1"/>
                </a:solidFill>
              </a:rPr>
              <a:t>c, general</a:t>
            </a:r>
          </a:p>
          <a:p>
            <a:pPr algn="ctr"/>
            <a:r>
              <a:rPr lang="en-DE" sz="1400" b="0" dirty="0">
                <a:solidFill>
                  <a:schemeClr val="tx1"/>
                </a:solidFill>
              </a:rPr>
              <a:t>2400 seconds</a:t>
            </a:r>
          </a:p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3DD4A6-8F13-4739-96CC-986C29640543}"/>
              </a:ext>
            </a:extLst>
          </p:cNvPr>
          <p:cNvSpPr/>
          <p:nvPr/>
        </p:nvSpPr>
        <p:spPr>
          <a:xfrm>
            <a:off x="4538191" y="3276956"/>
            <a:ext cx="1631514" cy="59366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  <a:p>
            <a:pPr algn="ctr"/>
            <a:r>
              <a:rPr lang="en-DE" sz="1400" b="0" dirty="0"/>
              <a:t>1. Film condition</a:t>
            </a:r>
          </a:p>
          <a:p>
            <a:pPr algn="ctr"/>
            <a:r>
              <a:rPr lang="en-DE" sz="1400" b="0" dirty="0"/>
              <a:t>2. Suppress MPC</a:t>
            </a:r>
          </a:p>
          <a:p>
            <a:pPr algn="ctr"/>
            <a:endParaRPr lang="en-D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4069341-656A-4F4C-AEAA-05590DB04873}"/>
              </a:ext>
            </a:extLst>
          </p:cNvPr>
          <p:cNvSpPr/>
          <p:nvPr/>
        </p:nvSpPr>
        <p:spPr>
          <a:xfrm>
            <a:off x="6953695" y="3270408"/>
            <a:ext cx="1631509" cy="5936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>
              <a:solidFill>
                <a:schemeClr val="tx1"/>
              </a:solidFill>
            </a:endParaRPr>
          </a:p>
          <a:p>
            <a:pPr algn="ctr"/>
            <a:r>
              <a:rPr lang="de-DE" sz="1400" b="0" dirty="0">
                <a:solidFill>
                  <a:schemeClr val="tx1"/>
                </a:solidFill>
              </a:rPr>
              <a:t>R</a:t>
            </a:r>
            <a:r>
              <a:rPr lang="en-DE" sz="1400" b="0" dirty="0">
                <a:solidFill>
                  <a:schemeClr val="tx1"/>
                </a:solidFill>
              </a:rPr>
              <a:t>e</a:t>
            </a:r>
            <a:r>
              <a:rPr lang="de-DE" sz="1400" b="0" dirty="0">
                <a:solidFill>
                  <a:schemeClr val="tx1"/>
                </a:solidFill>
              </a:rPr>
              <a:t>d</a:t>
            </a:r>
            <a:r>
              <a:rPr lang="en-DE" sz="1400" b="0" dirty="0">
                <a:solidFill>
                  <a:schemeClr val="tx1"/>
                </a:solidFill>
              </a:rPr>
              <a:t>e</a:t>
            </a:r>
            <a:r>
              <a:rPr lang="de-DE" sz="1400" b="0" dirty="0">
                <a:solidFill>
                  <a:schemeClr val="tx1"/>
                </a:solidFill>
              </a:rPr>
              <a:t>f</a:t>
            </a:r>
            <a:r>
              <a:rPr lang="en-DE" sz="1400" b="0" dirty="0">
                <a:solidFill>
                  <a:schemeClr val="tx1"/>
                </a:solidFill>
              </a:rPr>
              <a:t>i</a:t>
            </a:r>
            <a:r>
              <a:rPr lang="de-DE" sz="1400" b="0" dirty="0">
                <a:solidFill>
                  <a:schemeClr val="tx1"/>
                </a:solidFill>
              </a:rPr>
              <a:t>n</a:t>
            </a:r>
            <a:r>
              <a:rPr lang="en-DE" sz="1400" b="0" dirty="0">
                <a:solidFill>
                  <a:schemeClr val="tx1"/>
                </a:solidFill>
              </a:rPr>
              <a:t>e </a:t>
            </a:r>
            <a:r>
              <a:rPr lang="de-DE" sz="1400" b="0" dirty="0">
                <a:solidFill>
                  <a:schemeClr val="tx1"/>
                </a:solidFill>
              </a:rPr>
              <a:t>M</a:t>
            </a:r>
            <a:r>
              <a:rPr lang="en-DE" sz="1400" b="0" dirty="0">
                <a:solidFill>
                  <a:schemeClr val="tx1"/>
                </a:solidFill>
              </a:rPr>
              <a:t>P</a:t>
            </a:r>
            <a:r>
              <a:rPr lang="de-DE" sz="1400" b="0" dirty="0">
                <a:solidFill>
                  <a:schemeClr val="tx1"/>
                </a:solidFill>
              </a:rPr>
              <a:t>C</a:t>
            </a:r>
            <a:endParaRPr lang="en-DE" sz="1400" b="0" dirty="0">
              <a:solidFill>
                <a:schemeClr val="tx1"/>
              </a:solidFill>
            </a:endParaRPr>
          </a:p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8851" name="Oval 78850">
            <a:extLst>
              <a:ext uri="{FF2B5EF4-FFF2-40B4-BE49-F238E27FC236}">
                <a16:creationId xmlns:a16="http://schemas.microsoft.com/office/drawing/2014/main" id="{2BBE3EAF-D9E5-4086-A1BD-32750735AEFE}"/>
              </a:ext>
            </a:extLst>
          </p:cNvPr>
          <p:cNvSpPr/>
          <p:nvPr/>
        </p:nvSpPr>
        <p:spPr>
          <a:xfrm>
            <a:off x="4538182" y="3949979"/>
            <a:ext cx="1631505" cy="593664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0" dirty="0"/>
              <a:t>I</a:t>
            </a:r>
            <a:r>
              <a:rPr lang="en-DE" sz="1400" b="0" dirty="0" err="1"/>
              <a:t>nitial</a:t>
            </a:r>
            <a:r>
              <a:rPr lang="en-DE" sz="1400" b="0" dirty="0"/>
              <a:t> condition</a:t>
            </a:r>
          </a:p>
          <a:p>
            <a:pPr algn="ctr"/>
            <a:r>
              <a:rPr lang="en-DE" sz="1400" b="0" dirty="0"/>
              <a:t>180°C</a:t>
            </a:r>
          </a:p>
        </p:txBody>
      </p:sp>
      <p:sp>
        <p:nvSpPr>
          <p:cNvPr id="78855" name="Oval 78854">
            <a:extLst>
              <a:ext uri="{FF2B5EF4-FFF2-40B4-BE49-F238E27FC236}">
                <a16:creationId xmlns:a16="http://schemas.microsoft.com/office/drawing/2014/main" id="{3DB97ACA-7571-40BA-91AA-1FFC7839639A}"/>
              </a:ext>
            </a:extLst>
          </p:cNvPr>
          <p:cNvSpPr/>
          <p:nvPr/>
        </p:nvSpPr>
        <p:spPr>
          <a:xfrm>
            <a:off x="6953686" y="3950252"/>
            <a:ext cx="1631505" cy="59831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0" dirty="0">
                <a:solidFill>
                  <a:schemeClr val="tx1"/>
                </a:solidFill>
              </a:rPr>
              <a:t>N</a:t>
            </a:r>
            <a:r>
              <a:rPr lang="en-DE" sz="1400" b="0" dirty="0">
                <a:solidFill>
                  <a:schemeClr val="tx1"/>
                </a:solidFill>
              </a:rPr>
              <a:t>o</a:t>
            </a:r>
            <a:r>
              <a:rPr lang="de-DE" sz="1400" b="0" dirty="0">
                <a:solidFill>
                  <a:schemeClr val="tx1"/>
                </a:solidFill>
              </a:rPr>
              <a:t>d</a:t>
            </a:r>
            <a:r>
              <a:rPr lang="en-DE" sz="1400" b="0" dirty="0">
                <a:solidFill>
                  <a:schemeClr val="tx1"/>
                </a:solidFill>
              </a:rPr>
              <a:t>a</a:t>
            </a:r>
            <a:r>
              <a:rPr lang="de-DE" sz="1400" b="0" dirty="0">
                <a:solidFill>
                  <a:schemeClr val="tx1"/>
                </a:solidFill>
              </a:rPr>
              <a:t>l</a:t>
            </a:r>
            <a:r>
              <a:rPr lang="en-DE" sz="1400" b="0" dirty="0">
                <a:solidFill>
                  <a:schemeClr val="tx1"/>
                </a:solidFill>
              </a:rPr>
              <a:t> </a:t>
            </a:r>
            <a:r>
              <a:rPr lang="de-DE" sz="1400" b="0" dirty="0">
                <a:solidFill>
                  <a:schemeClr val="tx1"/>
                </a:solidFill>
              </a:rPr>
              <a:t>t</a:t>
            </a:r>
            <a:r>
              <a:rPr lang="en-DE" sz="1400" b="0" dirty="0">
                <a:solidFill>
                  <a:schemeClr val="tx1"/>
                </a:solidFill>
              </a:rPr>
              <a:t>e</a:t>
            </a:r>
            <a:r>
              <a:rPr lang="de-DE" sz="1400" b="0" dirty="0">
                <a:solidFill>
                  <a:schemeClr val="tx1"/>
                </a:solidFill>
              </a:rPr>
              <a:t>m</a:t>
            </a:r>
            <a:r>
              <a:rPr lang="en-DE" sz="1400" b="0" dirty="0">
                <a:solidFill>
                  <a:schemeClr val="tx1"/>
                </a:solidFill>
              </a:rPr>
              <a:t>p results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E2A888-C57A-4661-AAB4-36FEF878CE61}"/>
              </a:ext>
            </a:extLst>
          </p:cNvPr>
          <p:cNvSpPr/>
          <p:nvPr/>
        </p:nvSpPr>
        <p:spPr>
          <a:xfrm>
            <a:off x="4538182" y="4623001"/>
            <a:ext cx="1631514" cy="59366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  <a:p>
            <a:pPr algn="ctr"/>
            <a:r>
              <a:rPr lang="de-DE" sz="1400" b="0" dirty="0"/>
              <a:t>D</a:t>
            </a:r>
            <a:r>
              <a:rPr lang="en-DE" sz="1400" b="0" dirty="0"/>
              <a:t>S4, </a:t>
            </a:r>
            <a:r>
              <a:rPr lang="de-DE" sz="1400" b="0" dirty="0"/>
              <a:t>D</a:t>
            </a:r>
            <a:r>
              <a:rPr lang="en-DE" sz="1400" b="0" dirty="0"/>
              <a:t>S3, </a:t>
            </a:r>
            <a:r>
              <a:rPr lang="de-DE" sz="1400" b="0" dirty="0"/>
              <a:t>D</a:t>
            </a:r>
            <a:r>
              <a:rPr lang="en-DE" sz="1400" b="0" dirty="0"/>
              <a:t>C3</a:t>
            </a:r>
            <a:r>
              <a:rPr lang="de-DE" sz="1400" b="0" dirty="0"/>
              <a:t>D</a:t>
            </a:r>
            <a:r>
              <a:rPr lang="en-DE" sz="1400" b="0" dirty="0"/>
              <a:t>8</a:t>
            </a:r>
          </a:p>
          <a:p>
            <a:pPr algn="ctr"/>
            <a:endParaRPr lang="en-DE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39E97C0-0BCC-4A29-ABA6-9B56C0C481C4}"/>
              </a:ext>
            </a:extLst>
          </p:cNvPr>
          <p:cNvSpPr/>
          <p:nvPr/>
        </p:nvSpPr>
        <p:spPr>
          <a:xfrm>
            <a:off x="6953677" y="4616347"/>
            <a:ext cx="1631514" cy="59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>
              <a:solidFill>
                <a:schemeClr val="tx1"/>
              </a:solidFill>
            </a:endParaRPr>
          </a:p>
          <a:p>
            <a:pPr algn="ctr"/>
            <a:r>
              <a:rPr lang="de-DE" sz="1400" b="0" dirty="0">
                <a:solidFill>
                  <a:schemeClr val="tx1"/>
                </a:solidFill>
              </a:rPr>
              <a:t>S</a:t>
            </a:r>
            <a:r>
              <a:rPr lang="en-DE" sz="1400" b="0" dirty="0">
                <a:solidFill>
                  <a:schemeClr val="tx1"/>
                </a:solidFill>
              </a:rPr>
              <a:t>4</a:t>
            </a:r>
            <a:r>
              <a:rPr lang="de-DE" sz="1400" b="0" dirty="0">
                <a:solidFill>
                  <a:schemeClr val="tx1"/>
                </a:solidFill>
              </a:rPr>
              <a:t>R</a:t>
            </a:r>
            <a:r>
              <a:rPr lang="en-DE" sz="1400" b="0" dirty="0">
                <a:solidFill>
                  <a:schemeClr val="tx1"/>
                </a:solidFill>
              </a:rPr>
              <a:t>, </a:t>
            </a:r>
            <a:r>
              <a:rPr lang="de-DE" sz="1400" b="0" dirty="0">
                <a:solidFill>
                  <a:schemeClr val="tx1"/>
                </a:solidFill>
              </a:rPr>
              <a:t>S</a:t>
            </a:r>
            <a:r>
              <a:rPr lang="en-DE" sz="1400" b="0" dirty="0">
                <a:solidFill>
                  <a:schemeClr val="tx1"/>
                </a:solidFill>
              </a:rPr>
              <a:t>3, </a:t>
            </a:r>
            <a:r>
              <a:rPr lang="de-DE" sz="1400" b="0" dirty="0">
                <a:solidFill>
                  <a:schemeClr val="tx1"/>
                </a:solidFill>
              </a:rPr>
              <a:t>C</a:t>
            </a:r>
            <a:r>
              <a:rPr lang="en-DE" sz="1400" b="0" dirty="0">
                <a:solidFill>
                  <a:schemeClr val="tx1"/>
                </a:solidFill>
              </a:rPr>
              <a:t>3D8, COH3D8</a:t>
            </a:r>
          </a:p>
          <a:p>
            <a:pPr algn="ctr"/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34FBC85-A310-449E-8FCF-B47BAE3337F6}"/>
              </a:ext>
            </a:extLst>
          </p:cNvPr>
          <p:cNvSpPr/>
          <p:nvPr/>
        </p:nvSpPr>
        <p:spPr>
          <a:xfrm>
            <a:off x="4538182" y="5375382"/>
            <a:ext cx="1631514" cy="59366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  <a:p>
            <a:pPr algn="ctr"/>
            <a:r>
              <a:rPr lang="de-DE" sz="1400" b="0" dirty="0"/>
              <a:t>T</a:t>
            </a:r>
            <a:r>
              <a:rPr lang="en-DE" sz="1400" b="0" dirty="0"/>
              <a:t>h</a:t>
            </a:r>
            <a:r>
              <a:rPr lang="de-DE" sz="1400" b="0" dirty="0"/>
              <a:t>e</a:t>
            </a:r>
            <a:r>
              <a:rPr lang="en-DE" sz="1400" b="0" dirty="0"/>
              <a:t>r</a:t>
            </a:r>
            <a:r>
              <a:rPr lang="de-DE" sz="1400" b="0" dirty="0"/>
              <a:t>m</a:t>
            </a:r>
            <a:r>
              <a:rPr lang="en-DE" sz="1400" b="0" dirty="0"/>
              <a:t>a</a:t>
            </a:r>
            <a:r>
              <a:rPr lang="de-DE" sz="1400" b="0" dirty="0"/>
              <a:t>l</a:t>
            </a:r>
            <a:r>
              <a:rPr lang="en-DE" sz="1400" b="0" dirty="0"/>
              <a:t> </a:t>
            </a:r>
            <a:r>
              <a:rPr lang="de-DE" sz="1400" b="0" dirty="0"/>
              <a:t>a</a:t>
            </a:r>
            <a:r>
              <a:rPr lang="en-DE" sz="1400" b="0" dirty="0"/>
              <a:t>n</a:t>
            </a:r>
            <a:r>
              <a:rPr lang="de-DE" sz="1400" b="0" dirty="0"/>
              <a:t>a</a:t>
            </a:r>
            <a:r>
              <a:rPr lang="en-DE" sz="1400" b="0" dirty="0"/>
              <a:t>l</a:t>
            </a:r>
            <a:r>
              <a:rPr lang="de-DE" sz="1400" b="0" dirty="0"/>
              <a:t>y</a:t>
            </a:r>
            <a:r>
              <a:rPr lang="en-DE" sz="1400" b="0" dirty="0"/>
              <a:t>s</a:t>
            </a:r>
            <a:r>
              <a:rPr lang="de-DE" sz="1400" b="0" dirty="0"/>
              <a:t>i</a:t>
            </a:r>
            <a:r>
              <a:rPr lang="en-DE" sz="1400" b="0" dirty="0"/>
              <a:t>s </a:t>
            </a:r>
            <a:r>
              <a:rPr lang="de-DE" sz="1400" b="0" dirty="0"/>
              <a:t>r</a:t>
            </a:r>
            <a:r>
              <a:rPr lang="en-DE" sz="1400" b="0" dirty="0"/>
              <a:t>e</a:t>
            </a:r>
            <a:r>
              <a:rPr lang="de-DE" sz="1400" b="0" dirty="0"/>
              <a:t>s</a:t>
            </a:r>
            <a:r>
              <a:rPr lang="en-DE" sz="1400" b="0" dirty="0"/>
              <a:t>u</a:t>
            </a:r>
            <a:r>
              <a:rPr lang="de-DE" sz="1400" b="0" dirty="0"/>
              <a:t>l</a:t>
            </a:r>
            <a:r>
              <a:rPr lang="en-DE" sz="1400" b="0" dirty="0"/>
              <a:t>t</a:t>
            </a:r>
            <a:r>
              <a:rPr lang="de-DE" sz="1400" b="0" dirty="0"/>
              <a:t>s</a:t>
            </a:r>
            <a:endParaRPr lang="en-DE" sz="1400" b="0" dirty="0"/>
          </a:p>
          <a:p>
            <a:pPr algn="ctr"/>
            <a:endParaRPr lang="en-DE" dirty="0"/>
          </a:p>
        </p:txBody>
      </p:sp>
      <p:cxnSp>
        <p:nvCxnSpPr>
          <p:cNvPr id="78860" name="Connector: Elbow 78859">
            <a:extLst>
              <a:ext uri="{FF2B5EF4-FFF2-40B4-BE49-F238E27FC236}">
                <a16:creationId xmlns:a16="http://schemas.microsoft.com/office/drawing/2014/main" id="{4CF36861-4AA1-4351-97BE-23767E3FC0A9}"/>
              </a:ext>
            </a:extLst>
          </p:cNvPr>
          <p:cNvCxnSpPr>
            <a:stCxn id="52" idx="3"/>
            <a:endCxn id="78855" idx="2"/>
          </p:cNvCxnSpPr>
          <p:nvPr/>
        </p:nvCxnSpPr>
        <p:spPr>
          <a:xfrm flipV="1">
            <a:off x="6169696" y="4249409"/>
            <a:ext cx="783990" cy="1422805"/>
          </a:xfrm>
          <a:prstGeom prst="bent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619B0F78-5D5C-4313-A141-02A8E82C6DBA}"/>
              </a:ext>
            </a:extLst>
          </p:cNvPr>
          <p:cNvSpPr/>
          <p:nvPr/>
        </p:nvSpPr>
        <p:spPr>
          <a:xfrm>
            <a:off x="6953677" y="5370990"/>
            <a:ext cx="1631514" cy="5936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>
              <a:solidFill>
                <a:schemeClr val="tx1"/>
              </a:solidFill>
            </a:endParaRPr>
          </a:p>
          <a:p>
            <a:pPr algn="ctr"/>
            <a:r>
              <a:rPr lang="en-DE" sz="1400" b="0" dirty="0">
                <a:solidFill>
                  <a:schemeClr val="tx1"/>
                </a:solidFill>
              </a:rPr>
              <a:t> Displacement, </a:t>
            </a:r>
            <a:r>
              <a:rPr lang="de-DE" sz="1400" b="0" dirty="0">
                <a:solidFill>
                  <a:schemeClr val="tx1"/>
                </a:solidFill>
              </a:rPr>
              <a:t>S</a:t>
            </a:r>
            <a:r>
              <a:rPr lang="en-DE" sz="1400" b="0" dirty="0">
                <a:solidFill>
                  <a:schemeClr val="tx1"/>
                </a:solidFill>
              </a:rPr>
              <a:t>D</a:t>
            </a:r>
            <a:r>
              <a:rPr lang="de-DE" sz="1400" b="0" dirty="0">
                <a:solidFill>
                  <a:schemeClr val="tx1"/>
                </a:solidFill>
              </a:rPr>
              <a:t>E</a:t>
            </a:r>
            <a:r>
              <a:rPr lang="en-DE" sz="1400" b="0" dirty="0">
                <a:solidFill>
                  <a:schemeClr val="tx1"/>
                </a:solidFill>
              </a:rPr>
              <a:t>G </a:t>
            </a:r>
          </a:p>
          <a:p>
            <a:pPr algn="ctr"/>
            <a:endParaRPr lang="en-D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263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4" grpId="0" animBg="1"/>
      <p:bldP spid="16" grpId="0" animBg="1"/>
      <p:bldP spid="19" grpId="0" animBg="1"/>
      <p:bldP spid="21" grpId="0" animBg="1"/>
      <p:bldP spid="23" grpId="0" animBg="1"/>
      <p:bldP spid="26" grpId="0" animBg="1"/>
      <p:bldP spid="30" grpId="0" animBg="1"/>
      <p:bldP spid="34" grpId="0" animBg="1"/>
      <p:bldP spid="36" grpId="0" animBg="1"/>
      <p:bldP spid="39" grpId="0" animBg="1"/>
      <p:bldP spid="41" grpId="0" animBg="1"/>
      <p:bldP spid="78851" grpId="0" animBg="1"/>
      <p:bldP spid="78855" grpId="0" animBg="1"/>
      <p:bldP spid="50" grpId="0" animBg="1"/>
      <p:bldP spid="51" grpId="0" animBg="1"/>
      <p:bldP spid="52" grpId="0" animBg="1"/>
      <p:bldP spid="5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2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431800" y="343623"/>
            <a:ext cx="8375650" cy="708025"/>
          </a:xfrm>
        </p:spPr>
        <p:txBody>
          <a:bodyPr/>
          <a:lstStyle/>
          <a:p>
            <a:r>
              <a:rPr lang="en-DE" dirty="0"/>
              <a:t>Contents</a:t>
            </a:r>
            <a:endParaRPr lang="de-DE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36562" y="1740766"/>
            <a:ext cx="8370888" cy="4622800"/>
          </a:xfrm>
          <a:noFill/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DE" sz="1800" dirty="0"/>
              <a:t>I</a:t>
            </a:r>
            <a:r>
              <a:rPr lang="de-DE" sz="1800" dirty="0"/>
              <a:t>n</a:t>
            </a:r>
            <a:r>
              <a:rPr lang="en-DE" sz="1800" dirty="0"/>
              <a:t>t</a:t>
            </a:r>
            <a:r>
              <a:rPr lang="de-DE" sz="1800" dirty="0"/>
              <a:t>r</a:t>
            </a:r>
            <a:r>
              <a:rPr lang="en-DE" sz="1800" dirty="0"/>
              <a:t>o</a:t>
            </a:r>
            <a:r>
              <a:rPr lang="de-DE" sz="1800" dirty="0"/>
              <a:t>d</a:t>
            </a:r>
            <a:r>
              <a:rPr lang="en-DE" sz="1800" dirty="0"/>
              <a:t>u</a:t>
            </a:r>
            <a:r>
              <a:rPr lang="de-DE" sz="1800" dirty="0"/>
              <a:t>c</a:t>
            </a:r>
            <a:r>
              <a:rPr lang="en-DE" sz="1800" dirty="0"/>
              <a:t>t</a:t>
            </a:r>
            <a:r>
              <a:rPr lang="de-DE" sz="1800" dirty="0"/>
              <a:t>i</a:t>
            </a:r>
            <a:r>
              <a:rPr lang="en-DE" sz="1800" dirty="0"/>
              <a:t>o</a:t>
            </a:r>
            <a:r>
              <a:rPr lang="de-DE" sz="1800" dirty="0"/>
              <a:t>n</a:t>
            </a:r>
            <a:endParaRPr lang="en-DE" sz="1800" dirty="0"/>
          </a:p>
          <a:p>
            <a:pPr lvl="1">
              <a:lnSpc>
                <a:spcPct val="150000"/>
              </a:lnSpc>
            </a:pPr>
            <a:r>
              <a:rPr lang="en-DE" sz="1800" dirty="0"/>
              <a:t>Industrial process and problem description</a:t>
            </a:r>
            <a:endParaRPr lang="de-DE" sz="1800" dirty="0"/>
          </a:p>
          <a:p>
            <a:pPr lvl="1">
              <a:lnSpc>
                <a:spcPct val="150000"/>
              </a:lnSpc>
            </a:pPr>
            <a:r>
              <a:rPr lang="en-DE" sz="1800" dirty="0"/>
              <a:t>Motivation and objective</a:t>
            </a:r>
            <a:endParaRPr lang="de-DE" sz="1800" dirty="0"/>
          </a:p>
          <a:p>
            <a:pPr lvl="1">
              <a:lnSpc>
                <a:spcPct val="150000"/>
              </a:lnSpc>
            </a:pPr>
            <a:r>
              <a:rPr lang="en-DE" sz="1800" dirty="0"/>
              <a:t>Overview of material properties</a:t>
            </a:r>
          </a:p>
          <a:p>
            <a:pPr lvl="1">
              <a:lnSpc>
                <a:spcPct val="150000"/>
              </a:lnSpc>
            </a:pPr>
            <a:r>
              <a:rPr lang="en-DE" sz="1800" dirty="0"/>
              <a:t>Workflow of the simulation</a:t>
            </a:r>
          </a:p>
          <a:p>
            <a:pPr marL="198438" lvl="5">
              <a:lnSpc>
                <a:spcPct val="150000"/>
              </a:lnSpc>
            </a:pPr>
            <a:r>
              <a:rPr lang="en-DE" sz="1800" dirty="0"/>
              <a:t>Results</a:t>
            </a:r>
          </a:p>
          <a:p>
            <a:pPr marL="198438" lvl="5">
              <a:lnSpc>
                <a:spcPct val="150000"/>
              </a:lnSpc>
            </a:pPr>
            <a:r>
              <a:rPr lang="en-DE" sz="1800" dirty="0"/>
              <a:t>Conclusion and future work</a:t>
            </a:r>
          </a:p>
          <a:p>
            <a:pPr marL="1001712" lvl="5" indent="0">
              <a:buNone/>
            </a:pP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2505685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u</a:t>
            </a:r>
            <a:r>
              <a:rPr lang="de-DE" dirty="0"/>
              <a:t>l</a:t>
            </a:r>
            <a:r>
              <a:rPr lang="en-DE" dirty="0"/>
              <a:t>t</a:t>
            </a:r>
            <a:r>
              <a:rPr lang="de-DE" dirty="0"/>
              <a:t>s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8BB70-17BE-47C1-B691-544847293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2661"/>
            <a:ext cx="4710310" cy="3415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CC1A93-3CFC-4FE2-A50C-1DB1827A3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309" y="1809749"/>
            <a:ext cx="4433690" cy="2585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6FA032-DBF7-4669-90A1-0BEED1697192}"/>
              </a:ext>
            </a:extLst>
          </p:cNvPr>
          <p:cNvSpPr txBox="1"/>
          <p:nvPr/>
        </p:nvSpPr>
        <p:spPr>
          <a:xfrm>
            <a:off x="351272" y="921146"/>
            <a:ext cx="853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Temperature distribution during cooling process</a:t>
            </a:r>
            <a:endParaRPr lang="en-DE" baseline="4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83C1D-E21D-49CF-8A04-4AF198852921}"/>
              </a:ext>
            </a:extLst>
          </p:cNvPr>
          <p:cNvSpPr txBox="1"/>
          <p:nvPr/>
        </p:nvSpPr>
        <p:spPr>
          <a:xfrm>
            <a:off x="431800" y="5247078"/>
            <a:ext cx="8130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0" dirty="0"/>
              <a:t>T</a:t>
            </a:r>
            <a:r>
              <a:rPr lang="en-DE" sz="1600" b="0" dirty="0"/>
              <a:t>e</a:t>
            </a:r>
            <a:r>
              <a:rPr lang="de-DE" sz="1600" b="0" dirty="0"/>
              <a:t>m</a:t>
            </a:r>
            <a:r>
              <a:rPr lang="en-DE" sz="1600" b="0" dirty="0"/>
              <a:t>p</a:t>
            </a:r>
            <a:r>
              <a:rPr lang="de-DE" sz="1600" b="0" dirty="0"/>
              <a:t>e</a:t>
            </a:r>
            <a:r>
              <a:rPr lang="en-DE" sz="1600" b="0" dirty="0"/>
              <a:t>r</a:t>
            </a:r>
            <a:r>
              <a:rPr lang="de-DE" sz="1600" b="0" dirty="0"/>
              <a:t>a</a:t>
            </a:r>
            <a:r>
              <a:rPr lang="en-DE" sz="1600" b="0" dirty="0"/>
              <a:t>t</a:t>
            </a:r>
            <a:r>
              <a:rPr lang="de-DE" sz="1600" b="0" dirty="0"/>
              <a:t>u</a:t>
            </a:r>
            <a:r>
              <a:rPr lang="en-DE" sz="1600" b="0" dirty="0"/>
              <a:t>r</a:t>
            </a:r>
            <a:r>
              <a:rPr lang="de-DE" sz="1600" b="0" dirty="0"/>
              <a:t>e</a:t>
            </a:r>
            <a:r>
              <a:rPr lang="en-DE" sz="1600" b="0" dirty="0"/>
              <a:t> </a:t>
            </a:r>
            <a:r>
              <a:rPr lang="de-DE" sz="1600" b="0" dirty="0"/>
              <a:t>d</a:t>
            </a:r>
            <a:r>
              <a:rPr lang="en-DE" sz="1600" b="0" dirty="0"/>
              <a:t>i</a:t>
            </a:r>
            <a:r>
              <a:rPr lang="de-DE" sz="1600" b="0" dirty="0"/>
              <a:t>s</a:t>
            </a:r>
            <a:r>
              <a:rPr lang="en-DE" sz="1600" b="0" dirty="0"/>
              <a:t>t</a:t>
            </a:r>
            <a:r>
              <a:rPr lang="de-DE" sz="1600" b="0" dirty="0"/>
              <a:t>r</a:t>
            </a:r>
            <a:r>
              <a:rPr lang="en-DE" sz="1600" b="0" dirty="0"/>
              <a:t>i</a:t>
            </a:r>
            <a:r>
              <a:rPr lang="de-DE" sz="1600" b="0" dirty="0"/>
              <a:t>b</a:t>
            </a:r>
            <a:r>
              <a:rPr lang="en-DE" sz="1600" b="0" dirty="0"/>
              <a:t>u</a:t>
            </a:r>
            <a:r>
              <a:rPr lang="de-DE" sz="1600" b="0" dirty="0"/>
              <a:t>t</a:t>
            </a:r>
            <a:r>
              <a:rPr lang="en-DE" sz="1600" b="0" dirty="0"/>
              <a:t>i</a:t>
            </a:r>
            <a:r>
              <a:rPr lang="de-DE" sz="1600" b="0" dirty="0"/>
              <a:t>o</a:t>
            </a:r>
            <a:r>
              <a:rPr lang="en-DE" sz="1600" b="0" dirty="0"/>
              <a:t>n </a:t>
            </a:r>
            <a:r>
              <a:rPr lang="de-DE" sz="1600" b="0" dirty="0"/>
              <a:t>i</a:t>
            </a:r>
            <a:r>
              <a:rPr lang="en-DE" sz="1600" b="0" dirty="0"/>
              <a:t>s </a:t>
            </a:r>
            <a:r>
              <a:rPr lang="de-DE" sz="1600" b="0" dirty="0"/>
              <a:t>i</a:t>
            </a:r>
            <a:r>
              <a:rPr lang="en-DE" sz="1600" b="0" dirty="0"/>
              <a:t>n</a:t>
            </a:r>
            <a:r>
              <a:rPr lang="de-DE" sz="1600" b="0" dirty="0"/>
              <a:t>h</a:t>
            </a:r>
            <a:r>
              <a:rPr lang="en-DE" sz="1600" b="0" dirty="0"/>
              <a:t>o</a:t>
            </a:r>
            <a:r>
              <a:rPr lang="de-DE" sz="1600" b="0" dirty="0"/>
              <a:t>m</a:t>
            </a:r>
            <a:r>
              <a:rPr lang="en-DE" sz="1600" b="0" dirty="0"/>
              <a:t>o</a:t>
            </a:r>
            <a:r>
              <a:rPr lang="de-DE" sz="1600" b="0" dirty="0"/>
              <a:t>g</a:t>
            </a:r>
            <a:r>
              <a:rPr lang="en-DE" sz="1600" b="0" dirty="0"/>
              <a:t>e</a:t>
            </a:r>
            <a:r>
              <a:rPr lang="de-DE" sz="1600" b="0" dirty="0"/>
              <a:t>n</a:t>
            </a:r>
            <a:r>
              <a:rPr lang="en-DE" sz="1600" b="0" dirty="0"/>
              <a:t>o</a:t>
            </a:r>
            <a:r>
              <a:rPr lang="de-DE" sz="1600" b="0" dirty="0"/>
              <a:t>u</a:t>
            </a:r>
            <a:r>
              <a:rPr lang="en-DE" sz="1600" b="0" dirty="0"/>
              <a:t>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Variation in thickness of the components and geometry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3D137-B718-4801-8E1A-EFCFB86CF126}"/>
              </a:ext>
            </a:extLst>
          </p:cNvPr>
          <p:cNvSpPr txBox="1"/>
          <p:nvPr/>
        </p:nvSpPr>
        <p:spPr>
          <a:xfrm>
            <a:off x="834908" y="4727807"/>
            <a:ext cx="3928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/>
              <a:t>R</a:t>
            </a:r>
            <a:r>
              <a:rPr lang="en-DE" sz="1600" b="0" dirty="0"/>
              <a:t>i</a:t>
            </a:r>
            <a:r>
              <a:rPr lang="de-DE" sz="1600" b="0" dirty="0"/>
              <a:t>g</a:t>
            </a:r>
            <a:r>
              <a:rPr lang="en-DE" sz="1600" b="0" dirty="0"/>
              <a:t>h</a:t>
            </a:r>
            <a:r>
              <a:rPr lang="de-DE" sz="1600" b="0" dirty="0"/>
              <a:t>t</a:t>
            </a:r>
            <a:r>
              <a:rPr lang="en-DE" sz="1600" b="0" dirty="0"/>
              <a:t> </a:t>
            </a:r>
            <a:r>
              <a:rPr lang="de-DE" sz="1600" b="0" dirty="0"/>
              <a:t>m</a:t>
            </a:r>
            <a:r>
              <a:rPr lang="en-DE" sz="1600" b="0" dirty="0"/>
              <a:t>i</a:t>
            </a:r>
            <a:r>
              <a:rPr lang="de-DE" sz="1600" b="0" dirty="0"/>
              <a:t>d</a:t>
            </a:r>
            <a:r>
              <a:rPr lang="en-DE" sz="1600" b="0" dirty="0"/>
              <a:t>r</a:t>
            </a:r>
            <a:r>
              <a:rPr lang="de-DE" sz="1600" b="0" dirty="0"/>
              <a:t>a</a:t>
            </a:r>
            <a:r>
              <a:rPr lang="en-DE" sz="1600" b="0" dirty="0"/>
              <a:t>i</a:t>
            </a:r>
            <a:r>
              <a:rPr lang="de-DE" sz="1600" b="0" dirty="0"/>
              <a:t>l</a:t>
            </a:r>
            <a:r>
              <a:rPr lang="en-DE" sz="1600" b="0" dirty="0"/>
              <a:t> – (Th</a:t>
            </a:r>
            <a:r>
              <a:rPr lang="de-DE" sz="1600" b="0" dirty="0"/>
              <a:t>i</a:t>
            </a:r>
            <a:r>
              <a:rPr lang="en-DE" sz="1600" b="0" dirty="0"/>
              <a:t>c</a:t>
            </a:r>
            <a:r>
              <a:rPr lang="de-DE" sz="1600" b="0" dirty="0"/>
              <a:t>k</a:t>
            </a:r>
            <a:r>
              <a:rPr lang="en-DE" sz="1600" b="0" dirty="0"/>
              <a:t>n</a:t>
            </a:r>
            <a:r>
              <a:rPr lang="de-DE" sz="1600" b="0" dirty="0"/>
              <a:t>e</a:t>
            </a:r>
            <a:r>
              <a:rPr lang="en-DE" sz="1600" b="0" dirty="0"/>
              <a:t>s</a:t>
            </a:r>
            <a:r>
              <a:rPr lang="de-DE" sz="1600" b="0" dirty="0"/>
              <a:t>s</a:t>
            </a:r>
            <a:r>
              <a:rPr lang="en-DE" sz="1600" b="0" dirty="0"/>
              <a:t>: 2.628</a:t>
            </a:r>
            <a:r>
              <a:rPr lang="de-DE" sz="1600" b="0" dirty="0"/>
              <a:t>m</a:t>
            </a:r>
            <a:r>
              <a:rPr lang="en-DE" sz="1600" b="0" dirty="0"/>
              <a:t>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21B7F-6CA2-4DC5-8F70-397D857E4ABE}"/>
              </a:ext>
            </a:extLst>
          </p:cNvPr>
          <p:cNvSpPr txBox="1"/>
          <p:nvPr/>
        </p:nvSpPr>
        <p:spPr>
          <a:xfrm>
            <a:off x="5215018" y="4727807"/>
            <a:ext cx="3928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/>
              <a:t>S</a:t>
            </a:r>
            <a:r>
              <a:rPr lang="en-DE" sz="1600" b="0" dirty="0" err="1"/>
              <a:t>teel</a:t>
            </a:r>
            <a:r>
              <a:rPr lang="en-DE" sz="1600" b="0" dirty="0"/>
              <a:t> platform – (Th</a:t>
            </a:r>
            <a:r>
              <a:rPr lang="de-DE" sz="1600" b="0" dirty="0"/>
              <a:t>i</a:t>
            </a:r>
            <a:r>
              <a:rPr lang="en-DE" sz="1600" b="0" dirty="0"/>
              <a:t>c</a:t>
            </a:r>
            <a:r>
              <a:rPr lang="de-DE" sz="1600" b="0" dirty="0"/>
              <a:t>k</a:t>
            </a:r>
            <a:r>
              <a:rPr lang="en-DE" sz="1600" b="0" dirty="0"/>
              <a:t>n</a:t>
            </a:r>
            <a:r>
              <a:rPr lang="de-DE" sz="1600" b="0" dirty="0"/>
              <a:t>e</a:t>
            </a:r>
            <a:r>
              <a:rPr lang="en-DE" sz="1600" b="0" dirty="0"/>
              <a:t>s</a:t>
            </a:r>
            <a:r>
              <a:rPr lang="de-DE" sz="1600" b="0" dirty="0"/>
              <a:t>s</a:t>
            </a:r>
            <a:r>
              <a:rPr lang="en-DE" sz="1600" b="0" dirty="0"/>
              <a:t>: 0.75</a:t>
            </a:r>
            <a:r>
              <a:rPr lang="de-DE" sz="1600" b="0" dirty="0"/>
              <a:t>m</a:t>
            </a:r>
            <a:r>
              <a:rPr lang="en-DE" sz="1600" b="0" dirty="0"/>
              <a:t>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2EFAD-47CC-4DC4-97FA-88687074E7DD}"/>
              </a:ext>
            </a:extLst>
          </p:cNvPr>
          <p:cNvSpPr txBox="1"/>
          <p:nvPr/>
        </p:nvSpPr>
        <p:spPr>
          <a:xfrm>
            <a:off x="669808" y="4436057"/>
            <a:ext cx="3652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0" i="1" dirty="0"/>
              <a:t>Temperature distribution a</a:t>
            </a:r>
            <a:r>
              <a:rPr lang="de-DE" sz="1200" b="0" i="1" dirty="0"/>
              <a:t>f</a:t>
            </a:r>
            <a:r>
              <a:rPr lang="en-DE" sz="1200" b="0" i="1" dirty="0"/>
              <a:t>t</a:t>
            </a:r>
            <a:r>
              <a:rPr lang="de-DE" sz="1200" b="0" i="1" dirty="0"/>
              <a:t>e</a:t>
            </a:r>
            <a:r>
              <a:rPr lang="en-DE" sz="1200" b="0" i="1" dirty="0"/>
              <a:t>r 527 </a:t>
            </a:r>
            <a:r>
              <a:rPr lang="de-DE" sz="1200" b="0" i="1" dirty="0"/>
              <a:t>s</a:t>
            </a:r>
            <a:r>
              <a:rPr lang="en-DE" sz="1200" b="0" i="1" dirty="0"/>
              <a:t>e</a:t>
            </a:r>
            <a:r>
              <a:rPr lang="de-DE" sz="1200" b="0" i="1" dirty="0"/>
              <a:t>c</a:t>
            </a:r>
            <a:r>
              <a:rPr lang="en-DE" sz="1200" b="0" i="1" dirty="0"/>
              <a:t>o</a:t>
            </a:r>
            <a:r>
              <a:rPr lang="de-DE" sz="1200" b="0" i="1" dirty="0"/>
              <a:t>n</a:t>
            </a:r>
            <a:r>
              <a:rPr lang="en-DE" sz="1200" b="0" i="1" dirty="0"/>
              <a:t>d</a:t>
            </a:r>
            <a:r>
              <a:rPr lang="de-DE" sz="1200" b="0" i="1" dirty="0"/>
              <a:t>s</a:t>
            </a:r>
            <a:endParaRPr lang="en-DE" sz="1200" b="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4788E-04D5-4071-8522-FE0B029E209C}"/>
              </a:ext>
            </a:extLst>
          </p:cNvPr>
          <p:cNvSpPr txBox="1"/>
          <p:nvPr/>
        </p:nvSpPr>
        <p:spPr>
          <a:xfrm>
            <a:off x="4991621" y="4434486"/>
            <a:ext cx="4152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0" i="1" dirty="0"/>
              <a:t>Temperature difference between thin and thick shell parts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7C86F1-9CFF-43F1-B86F-7DB6A581F329}"/>
              </a:ext>
            </a:extLst>
          </p:cNvPr>
          <p:cNvSpPr/>
          <p:nvPr/>
        </p:nvSpPr>
        <p:spPr>
          <a:xfrm>
            <a:off x="504708" y="4693906"/>
            <a:ext cx="330200" cy="3962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62515C-8165-4172-B565-D3C0933A9647}"/>
              </a:ext>
            </a:extLst>
          </p:cNvPr>
          <p:cNvSpPr/>
          <p:nvPr/>
        </p:nvSpPr>
        <p:spPr>
          <a:xfrm>
            <a:off x="4909263" y="4693906"/>
            <a:ext cx="330200" cy="3962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rgbClr val="0000CC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ECD495-08E4-41B6-896B-CDA53CBC2D45}"/>
              </a:ext>
            </a:extLst>
          </p:cNvPr>
          <p:cNvSpPr/>
          <p:nvPr/>
        </p:nvSpPr>
        <p:spPr>
          <a:xfrm>
            <a:off x="3371408" y="3949459"/>
            <a:ext cx="330200" cy="3962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rgbClr val="0000CC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327FF5-C564-4FB9-9020-B6FDE95ED1BF}"/>
              </a:ext>
            </a:extLst>
          </p:cNvPr>
          <p:cNvSpPr/>
          <p:nvPr/>
        </p:nvSpPr>
        <p:spPr>
          <a:xfrm>
            <a:off x="1275944" y="2822114"/>
            <a:ext cx="330200" cy="3962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1553628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u</a:t>
            </a:r>
            <a:r>
              <a:rPr lang="de-DE" dirty="0"/>
              <a:t>l</a:t>
            </a:r>
            <a:r>
              <a:rPr lang="en-DE" dirty="0"/>
              <a:t>t</a:t>
            </a:r>
            <a:r>
              <a:rPr lang="de-DE" dirty="0"/>
              <a:t>s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BFE14-8332-4554-84A4-8590880B9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7" y="1339046"/>
            <a:ext cx="4533708" cy="29096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1AA188-2A01-4FF2-9476-032897F5D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7592"/>
            <a:ext cx="4534508" cy="26125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1C243A-81D0-401C-B19D-25448B889A4A}"/>
              </a:ext>
            </a:extLst>
          </p:cNvPr>
          <p:cNvSpPr txBox="1"/>
          <p:nvPr/>
        </p:nvSpPr>
        <p:spPr>
          <a:xfrm>
            <a:off x="351272" y="921146"/>
            <a:ext cx="853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Temperature variation of components connected by spot weld</a:t>
            </a:r>
            <a:endParaRPr lang="en-DE" baseline="4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8476C7-0C17-4528-B46F-2353DDF8C4FB}"/>
              </a:ext>
            </a:extLst>
          </p:cNvPr>
          <p:cNvSpPr txBox="1"/>
          <p:nvPr/>
        </p:nvSpPr>
        <p:spPr>
          <a:xfrm>
            <a:off x="282530" y="4248660"/>
            <a:ext cx="4140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0" i="1" dirty="0"/>
              <a:t>Measurement point to illustrate temperature </a:t>
            </a:r>
            <a:r>
              <a:rPr lang="de-DE" sz="1200" b="0" i="1" dirty="0"/>
              <a:t>v</a:t>
            </a:r>
            <a:r>
              <a:rPr lang="en-DE" sz="1200" b="0" i="1" dirty="0"/>
              <a:t>a</a:t>
            </a:r>
            <a:r>
              <a:rPr lang="de-DE" sz="1200" b="0" i="1" dirty="0"/>
              <a:t>r</a:t>
            </a:r>
            <a:r>
              <a:rPr lang="en-DE" sz="1200" b="0" i="1" dirty="0"/>
              <a:t>i</a:t>
            </a:r>
            <a:r>
              <a:rPr lang="de-DE" sz="1200" b="0" i="1" dirty="0"/>
              <a:t>a</a:t>
            </a:r>
            <a:r>
              <a:rPr lang="en-DE" sz="1200" b="0" i="1" dirty="0"/>
              <a:t>t</a:t>
            </a:r>
            <a:r>
              <a:rPr lang="de-DE" sz="1200" b="0" i="1" dirty="0"/>
              <a:t>i</a:t>
            </a:r>
            <a:r>
              <a:rPr lang="en-DE" sz="1200" b="0" i="1" dirty="0"/>
              <a:t>o</a:t>
            </a:r>
            <a:r>
              <a:rPr lang="de-DE" sz="1200" b="0" i="1" dirty="0"/>
              <a:t>n</a:t>
            </a:r>
            <a:endParaRPr lang="en-DE" sz="1200" b="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AE006D-541F-48B5-8A35-74988AB642C9}"/>
              </a:ext>
            </a:extLst>
          </p:cNvPr>
          <p:cNvSpPr txBox="1"/>
          <p:nvPr/>
        </p:nvSpPr>
        <p:spPr>
          <a:xfrm>
            <a:off x="4747499" y="4248660"/>
            <a:ext cx="4140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T</a:t>
            </a:r>
            <a:r>
              <a:rPr lang="en-DE" sz="1200" b="0" i="1" dirty="0"/>
              <a:t>e</a:t>
            </a:r>
            <a:r>
              <a:rPr lang="de-DE" sz="1200" b="0" i="1" dirty="0"/>
              <a:t>m</a:t>
            </a:r>
            <a:r>
              <a:rPr lang="en-DE" sz="1200" b="0" i="1" dirty="0"/>
              <a:t>p</a:t>
            </a:r>
            <a:r>
              <a:rPr lang="de-DE" sz="1200" b="0" i="1" dirty="0"/>
              <a:t>e</a:t>
            </a:r>
            <a:r>
              <a:rPr lang="en-DE" sz="1200" b="0" i="1" dirty="0"/>
              <a:t>r</a:t>
            </a:r>
            <a:r>
              <a:rPr lang="de-DE" sz="1200" b="0" i="1" dirty="0"/>
              <a:t>a</a:t>
            </a:r>
            <a:r>
              <a:rPr lang="en-DE" sz="1200" b="0" i="1" dirty="0"/>
              <a:t>t</a:t>
            </a:r>
            <a:r>
              <a:rPr lang="de-DE" sz="1200" b="0" i="1" dirty="0"/>
              <a:t>u</a:t>
            </a:r>
            <a:r>
              <a:rPr lang="en-DE" sz="1200" b="0" i="1" dirty="0"/>
              <a:t>r</a:t>
            </a:r>
            <a:r>
              <a:rPr lang="de-DE" sz="1200" b="0" i="1" dirty="0"/>
              <a:t>e</a:t>
            </a:r>
            <a:r>
              <a:rPr lang="en-DE" sz="1200" b="0" i="1" dirty="0"/>
              <a:t> </a:t>
            </a:r>
            <a:r>
              <a:rPr lang="de-DE" sz="1200" b="0" i="1" dirty="0"/>
              <a:t>d</a:t>
            </a:r>
            <a:r>
              <a:rPr lang="en-DE" sz="1200" b="0" i="1" dirty="0"/>
              <a:t>i</a:t>
            </a:r>
            <a:r>
              <a:rPr lang="de-DE" sz="1200" b="0" i="1" dirty="0"/>
              <a:t>f</a:t>
            </a:r>
            <a:r>
              <a:rPr lang="en-DE" sz="1200" b="0" i="1" dirty="0"/>
              <a:t>f</a:t>
            </a:r>
            <a:r>
              <a:rPr lang="de-DE" sz="1200" b="0" i="1" dirty="0"/>
              <a:t>e</a:t>
            </a:r>
            <a:r>
              <a:rPr lang="en-DE" sz="1200" b="0" i="1" dirty="0"/>
              <a:t>r</a:t>
            </a:r>
            <a:r>
              <a:rPr lang="de-DE" sz="1200" b="0" i="1" dirty="0"/>
              <a:t>e</a:t>
            </a:r>
            <a:r>
              <a:rPr lang="en-DE" sz="1200" b="0" i="1" dirty="0"/>
              <a:t>n</a:t>
            </a:r>
            <a:r>
              <a:rPr lang="de-DE" sz="1200" b="0" i="1" dirty="0"/>
              <a:t>c</a:t>
            </a:r>
            <a:r>
              <a:rPr lang="en-DE" sz="1200" b="0" i="1" dirty="0"/>
              <a:t>e </a:t>
            </a:r>
            <a:r>
              <a:rPr lang="de-DE" sz="1200" b="0" i="1" dirty="0"/>
              <a:t>o</a:t>
            </a:r>
            <a:r>
              <a:rPr lang="en-DE" sz="1200" b="0" i="1" dirty="0"/>
              <a:t>f </a:t>
            </a:r>
            <a:r>
              <a:rPr lang="de-DE" sz="1200" b="0" i="1" dirty="0"/>
              <a:t>u</a:t>
            </a:r>
            <a:r>
              <a:rPr lang="en-DE" sz="1200" b="0" i="1" dirty="0"/>
              <a:t>p</a:t>
            </a:r>
            <a:r>
              <a:rPr lang="de-DE" sz="1200" b="0" i="1" dirty="0"/>
              <a:t>p</a:t>
            </a:r>
            <a:r>
              <a:rPr lang="en-DE" sz="1200" b="0" i="1" dirty="0"/>
              <a:t>e</a:t>
            </a:r>
            <a:r>
              <a:rPr lang="de-DE" sz="1200" b="0" i="1" dirty="0"/>
              <a:t>r</a:t>
            </a:r>
            <a:r>
              <a:rPr lang="en-DE" sz="1200" b="0" i="1" dirty="0"/>
              <a:t> rail rear and upper rail top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2F46F-A00E-4FD9-9E04-AD3E351EEBE6}"/>
              </a:ext>
            </a:extLst>
          </p:cNvPr>
          <p:cNvSpPr txBox="1"/>
          <p:nvPr/>
        </p:nvSpPr>
        <p:spPr>
          <a:xfrm>
            <a:off x="431800" y="4674206"/>
            <a:ext cx="837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0" dirty="0"/>
              <a:t>U</a:t>
            </a:r>
            <a:r>
              <a:rPr lang="en-DE" sz="1600" b="0" dirty="0"/>
              <a:t>p</a:t>
            </a:r>
            <a:r>
              <a:rPr lang="de-DE" sz="1600" b="0" dirty="0"/>
              <a:t>p</a:t>
            </a:r>
            <a:r>
              <a:rPr lang="en-DE" sz="1600" b="0" dirty="0" err="1"/>
              <a:t>er</a:t>
            </a:r>
            <a:r>
              <a:rPr lang="en-DE" sz="1600" b="0" dirty="0"/>
              <a:t> rail top and rear parts are investigated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Mild difference of about 1°C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Reasonable and precisely accurate</a:t>
            </a:r>
          </a:p>
        </p:txBody>
      </p:sp>
    </p:spTree>
    <p:extLst>
      <p:ext uri="{BB962C8B-B14F-4D97-AF65-F5344CB8AC3E}">
        <p14:creationId xmlns:p14="http://schemas.microsoft.com/office/powerpoint/2010/main" val="269352522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DE" dirty="0"/>
              <a:t>I</a:t>
            </a:r>
            <a:r>
              <a:rPr lang="de-DE" dirty="0"/>
              <a:t>n</a:t>
            </a:r>
            <a:r>
              <a:rPr lang="en-DE" dirty="0"/>
              <a:t>t</a:t>
            </a:r>
            <a:r>
              <a:rPr lang="de-DE" dirty="0"/>
              <a:t>r</a:t>
            </a:r>
            <a:r>
              <a:rPr lang="en-DE" dirty="0"/>
              <a:t>o</a:t>
            </a:r>
            <a:r>
              <a:rPr lang="de-DE" dirty="0"/>
              <a:t>d</a:t>
            </a:r>
            <a:r>
              <a:rPr lang="en-DE" dirty="0"/>
              <a:t>u</a:t>
            </a:r>
            <a:r>
              <a:rPr lang="de-DE" dirty="0"/>
              <a:t>c</a:t>
            </a:r>
            <a:r>
              <a:rPr lang="en-DE" dirty="0"/>
              <a:t>t</a:t>
            </a:r>
            <a:r>
              <a:rPr lang="de-DE" dirty="0"/>
              <a:t>i</a:t>
            </a:r>
            <a:r>
              <a:rPr lang="en-DE" dirty="0"/>
              <a:t>o</a:t>
            </a:r>
            <a:r>
              <a:rPr lang="de-DE" dirty="0"/>
              <a:t>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0678E0-7E5D-4FDE-B873-7F64EDD5602C}"/>
              </a:ext>
            </a:extLst>
          </p:cNvPr>
          <p:cNvSpPr txBox="1"/>
          <p:nvPr/>
        </p:nvSpPr>
        <p:spPr>
          <a:xfrm>
            <a:off x="320964" y="1043709"/>
            <a:ext cx="47173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</a:t>
            </a:r>
            <a:r>
              <a:rPr lang="en-DE" dirty="0"/>
              <a:t>h</a:t>
            </a:r>
            <a:r>
              <a:rPr lang="de-DE" dirty="0"/>
              <a:t>a</a:t>
            </a:r>
            <a:r>
              <a:rPr lang="en-DE" dirty="0"/>
              <a:t>t </a:t>
            </a:r>
            <a:r>
              <a:rPr lang="de-DE" dirty="0"/>
              <a:t>i</a:t>
            </a:r>
            <a:r>
              <a:rPr lang="en-DE" dirty="0"/>
              <a:t>s </a:t>
            </a:r>
            <a:r>
              <a:rPr lang="de-DE" dirty="0"/>
              <a:t>a</a:t>
            </a:r>
            <a:r>
              <a:rPr lang="en-DE" dirty="0"/>
              <a:t> </a:t>
            </a:r>
            <a:r>
              <a:rPr lang="de-DE" dirty="0"/>
              <a:t>m</a:t>
            </a:r>
            <a:r>
              <a:rPr lang="en-DE" dirty="0"/>
              <a:t>u</a:t>
            </a:r>
            <a:r>
              <a:rPr lang="de-DE" dirty="0"/>
              <a:t>l</a:t>
            </a:r>
            <a:r>
              <a:rPr lang="en-DE" dirty="0"/>
              <a:t>t</a:t>
            </a:r>
            <a:r>
              <a:rPr lang="de-DE" dirty="0"/>
              <a:t>i</a:t>
            </a:r>
            <a:r>
              <a:rPr lang="en-DE" dirty="0"/>
              <a:t> 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t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 err="1"/>
              <a:t>i</a:t>
            </a:r>
            <a:r>
              <a:rPr lang="de-DE" dirty="0"/>
              <a:t>a</a:t>
            </a:r>
            <a:r>
              <a:rPr lang="en-DE" dirty="0"/>
              <a:t>l </a:t>
            </a:r>
            <a:r>
              <a:rPr lang="de-DE" dirty="0"/>
              <a:t>B</a:t>
            </a:r>
            <a:r>
              <a:rPr lang="en-DE" dirty="0"/>
              <a:t>I</a:t>
            </a:r>
            <a:r>
              <a:rPr lang="de-DE" dirty="0"/>
              <a:t>W</a:t>
            </a:r>
            <a:r>
              <a:rPr lang="en-DE" dirty="0"/>
              <a:t>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Stage in manufacturing process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0" dirty="0"/>
              <a:t>C</a:t>
            </a:r>
            <a:r>
              <a:rPr lang="en-DE" sz="1600" b="0" dirty="0"/>
              <a:t>o</a:t>
            </a:r>
            <a:r>
              <a:rPr lang="de-DE" sz="1600" b="0" dirty="0"/>
              <a:t>m</a:t>
            </a:r>
            <a:r>
              <a:rPr lang="en-DE" sz="1600" b="0" dirty="0"/>
              <a:t>p</a:t>
            </a:r>
            <a:r>
              <a:rPr lang="de-DE" sz="1600" b="0" dirty="0"/>
              <a:t>o</a:t>
            </a:r>
            <a:r>
              <a:rPr lang="en-DE" sz="1600" b="0" dirty="0"/>
              <a:t>n</a:t>
            </a:r>
            <a:r>
              <a:rPr lang="de-DE" sz="1600" b="0" dirty="0"/>
              <a:t>e</a:t>
            </a:r>
            <a:r>
              <a:rPr lang="en-DE" sz="1600" b="0" dirty="0"/>
              <a:t>n</a:t>
            </a:r>
            <a:r>
              <a:rPr lang="de-DE" sz="1600" b="0" dirty="0"/>
              <a:t>t</a:t>
            </a:r>
            <a:r>
              <a:rPr lang="en-DE" sz="1600" b="0" dirty="0"/>
              <a:t>s </a:t>
            </a:r>
            <a:r>
              <a:rPr lang="de-DE" sz="1600" b="0" dirty="0"/>
              <a:t>j</a:t>
            </a:r>
            <a:r>
              <a:rPr lang="en-DE" sz="1600" b="0" dirty="0"/>
              <a:t>o</a:t>
            </a:r>
            <a:r>
              <a:rPr lang="de-DE" sz="1600" b="0" dirty="0"/>
              <a:t>i</a:t>
            </a:r>
            <a:r>
              <a:rPr lang="en-DE" sz="1600" b="0" dirty="0"/>
              <a:t>n</a:t>
            </a:r>
            <a:r>
              <a:rPr lang="de-DE" sz="1600" b="0" dirty="0"/>
              <a:t>e</a:t>
            </a:r>
            <a:r>
              <a:rPr lang="en-DE" sz="1600" b="0" dirty="0"/>
              <a:t>d </a:t>
            </a:r>
            <a:r>
              <a:rPr lang="de-DE" sz="1600" b="0" dirty="0"/>
              <a:t>t</a:t>
            </a:r>
            <a:r>
              <a:rPr lang="en-DE" sz="1600" b="0" dirty="0"/>
              <a:t>o</a:t>
            </a:r>
            <a:r>
              <a:rPr lang="de-DE" sz="1600" b="0" dirty="0"/>
              <a:t>g</a:t>
            </a:r>
            <a:r>
              <a:rPr lang="en-DE" sz="1600" b="0" dirty="0"/>
              <a:t>e</a:t>
            </a:r>
            <a:r>
              <a:rPr lang="de-DE" sz="1600" b="0" dirty="0"/>
              <a:t>t</a:t>
            </a:r>
            <a:r>
              <a:rPr lang="en-DE" sz="1600" b="0" dirty="0"/>
              <a:t>h</a:t>
            </a:r>
            <a:r>
              <a:rPr lang="de-DE" sz="1600" b="0" dirty="0"/>
              <a:t>e</a:t>
            </a:r>
            <a:r>
              <a:rPr lang="en-DE" sz="1600" b="0" dirty="0"/>
              <a:t>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27% </a:t>
            </a:r>
            <a:r>
              <a:rPr lang="de-DE" sz="1600" b="0" dirty="0"/>
              <a:t>o</a:t>
            </a:r>
            <a:r>
              <a:rPr lang="en-DE" sz="1600" b="0" dirty="0"/>
              <a:t>f </a:t>
            </a:r>
            <a:r>
              <a:rPr lang="de-DE" sz="1600" b="0" dirty="0"/>
              <a:t>a</a:t>
            </a:r>
            <a:r>
              <a:rPr lang="en-DE" sz="1600" b="0" dirty="0"/>
              <a:t> </a:t>
            </a:r>
            <a:r>
              <a:rPr lang="de-DE" sz="1600" b="0" dirty="0"/>
              <a:t>c</a:t>
            </a:r>
            <a:r>
              <a:rPr lang="en-DE" sz="1600" b="0" dirty="0"/>
              <a:t>a</a:t>
            </a:r>
            <a:r>
              <a:rPr lang="de-DE" sz="1600" b="0" dirty="0"/>
              <a:t>r</a:t>
            </a:r>
            <a:r>
              <a:rPr lang="en-DE" sz="1600" b="0" dirty="0"/>
              <a:t>’</a:t>
            </a:r>
            <a:r>
              <a:rPr lang="de-DE" sz="1600" b="0" dirty="0"/>
              <a:t>s</a:t>
            </a:r>
            <a:r>
              <a:rPr lang="en-DE" sz="1600" b="0" dirty="0"/>
              <a:t> </a:t>
            </a:r>
            <a:r>
              <a:rPr lang="de-DE" sz="1600" b="0" dirty="0"/>
              <a:t>c</a:t>
            </a:r>
            <a:r>
              <a:rPr lang="en-DE" sz="1600" b="0" dirty="0"/>
              <a:t>u</a:t>
            </a:r>
            <a:r>
              <a:rPr lang="de-DE" sz="1600" b="0" dirty="0"/>
              <a:t>r</a:t>
            </a:r>
            <a:r>
              <a:rPr lang="en-DE" sz="1600" b="0" dirty="0"/>
              <a:t>b </a:t>
            </a:r>
            <a:r>
              <a:rPr lang="de-DE" sz="1600" b="0" dirty="0"/>
              <a:t>w</a:t>
            </a:r>
            <a:r>
              <a:rPr lang="en-DE" sz="1600" b="0" dirty="0"/>
              <a:t>e</a:t>
            </a:r>
            <a:r>
              <a:rPr lang="de-DE" sz="1600" b="0" dirty="0"/>
              <a:t>i</a:t>
            </a:r>
            <a:r>
              <a:rPr lang="en-DE" sz="1600" b="0" dirty="0"/>
              <a:t>g</a:t>
            </a:r>
            <a:r>
              <a:rPr lang="de-DE" sz="1600" b="0" dirty="0"/>
              <a:t>h</a:t>
            </a:r>
            <a:r>
              <a:rPr lang="en-DE" sz="1600" b="0" dirty="0"/>
              <a:t>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0" dirty="0"/>
              <a:t>L</a:t>
            </a:r>
            <a:r>
              <a:rPr lang="en-DE" sz="1600" b="0" dirty="0" err="1"/>
              <a:t>i</a:t>
            </a:r>
            <a:r>
              <a:rPr lang="de-DE" sz="1600" b="0" dirty="0"/>
              <a:t>g</a:t>
            </a:r>
            <a:r>
              <a:rPr lang="en-DE" sz="1600" b="0" dirty="0"/>
              <a:t>h</a:t>
            </a:r>
            <a:r>
              <a:rPr lang="de-DE" sz="1600" b="0" dirty="0"/>
              <a:t>t</a:t>
            </a:r>
            <a:r>
              <a:rPr lang="en-DE" sz="1600" b="0" dirty="0"/>
              <a:t>w</a:t>
            </a:r>
            <a:r>
              <a:rPr lang="de-DE" sz="1600" b="0" dirty="0"/>
              <a:t>e</a:t>
            </a:r>
            <a:r>
              <a:rPr lang="en-DE" sz="1600" b="0" dirty="0" err="1"/>
              <a:t>i</a:t>
            </a:r>
            <a:r>
              <a:rPr lang="de-DE" sz="1600" b="0" dirty="0"/>
              <a:t>g</a:t>
            </a:r>
            <a:r>
              <a:rPr lang="en-DE" sz="1600" b="0" dirty="0"/>
              <a:t>h</a:t>
            </a:r>
            <a:r>
              <a:rPr lang="de-DE" sz="1600" b="0" dirty="0"/>
              <a:t>t</a:t>
            </a:r>
            <a:r>
              <a:rPr lang="en-DE" sz="1600" b="0" dirty="0"/>
              <a:t> materials in a BIW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DE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67CFEA-9358-46D8-B04D-7704EE566FE6}"/>
              </a:ext>
            </a:extLst>
          </p:cNvPr>
          <p:cNvSpPr txBox="1"/>
          <p:nvPr/>
        </p:nvSpPr>
        <p:spPr>
          <a:xfrm>
            <a:off x="320964" y="3967425"/>
            <a:ext cx="47173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Advantages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Increases fuel economy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Reduces overall weight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Can be safer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Improves handling of the car</a:t>
            </a:r>
          </a:p>
          <a:p>
            <a:endParaRPr lang="en-DE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7A7A14-D198-4C86-8AD5-1C10BF8C521F}"/>
              </a:ext>
            </a:extLst>
          </p:cNvPr>
          <p:cNvSpPr/>
          <p:nvPr/>
        </p:nvSpPr>
        <p:spPr>
          <a:xfrm>
            <a:off x="6155027" y="4030823"/>
            <a:ext cx="1542473" cy="31403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735DF3-B257-4288-ACB2-EF6E8354E380}"/>
              </a:ext>
            </a:extLst>
          </p:cNvPr>
          <p:cNvSpPr/>
          <p:nvPr/>
        </p:nvSpPr>
        <p:spPr>
          <a:xfrm>
            <a:off x="6490280" y="3967425"/>
            <a:ext cx="1976580" cy="49601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9663C91-51F5-400D-9FB7-1C4A3B95E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59" y="1727199"/>
            <a:ext cx="5518474" cy="273624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C19241-7EA5-430B-8E53-3BB06C440019}"/>
              </a:ext>
            </a:extLst>
          </p:cNvPr>
          <p:cNvSpPr txBox="1"/>
          <p:nvPr/>
        </p:nvSpPr>
        <p:spPr>
          <a:xfrm>
            <a:off x="4844478" y="4490645"/>
            <a:ext cx="285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M</a:t>
            </a:r>
            <a:r>
              <a:rPr lang="en-DE" sz="1200" b="0" i="1" dirty="0"/>
              <a:t>u</a:t>
            </a:r>
            <a:r>
              <a:rPr lang="de-DE" sz="1200" b="0" i="1" dirty="0"/>
              <a:t>l</a:t>
            </a:r>
            <a:r>
              <a:rPr lang="en-DE" sz="1200" b="0" i="1" dirty="0"/>
              <a:t>t</a:t>
            </a:r>
            <a:r>
              <a:rPr lang="de-DE" sz="1200" b="0" i="1" dirty="0"/>
              <a:t>i</a:t>
            </a:r>
            <a:r>
              <a:rPr lang="en-DE" sz="1200" b="0" i="1" dirty="0"/>
              <a:t>-</a:t>
            </a:r>
            <a:r>
              <a:rPr lang="de-DE" sz="1200" b="0" i="1" dirty="0"/>
              <a:t>m</a:t>
            </a:r>
            <a:r>
              <a:rPr lang="en-DE" sz="1200" b="0" i="1" dirty="0"/>
              <a:t>a</a:t>
            </a:r>
            <a:r>
              <a:rPr lang="de-DE" sz="1200" b="0" i="1" dirty="0"/>
              <a:t>t</a:t>
            </a:r>
            <a:r>
              <a:rPr lang="en-DE" sz="1200" b="0" i="1" dirty="0"/>
              <a:t>e</a:t>
            </a:r>
            <a:r>
              <a:rPr lang="de-DE" sz="1200" b="0" i="1" dirty="0"/>
              <a:t>r</a:t>
            </a:r>
            <a:r>
              <a:rPr lang="en-DE" sz="1200" b="0" i="1" dirty="0" err="1"/>
              <a:t>i</a:t>
            </a:r>
            <a:r>
              <a:rPr lang="de-DE" sz="1200" b="0" i="1" dirty="0"/>
              <a:t>a</a:t>
            </a:r>
            <a:r>
              <a:rPr lang="en-DE" sz="1200" b="0" i="1" dirty="0"/>
              <a:t>l </a:t>
            </a:r>
            <a:r>
              <a:rPr lang="de-DE" sz="1200" b="0" i="1" dirty="0"/>
              <a:t>B</a:t>
            </a:r>
            <a:r>
              <a:rPr lang="en-DE" sz="1200" b="0" i="1" dirty="0"/>
              <a:t>I</a:t>
            </a:r>
            <a:r>
              <a:rPr lang="de-DE" sz="1200" b="0" i="1" dirty="0"/>
              <a:t>W</a:t>
            </a:r>
            <a:r>
              <a:rPr lang="en-DE" sz="1200" b="0" i="1" dirty="0"/>
              <a:t> [1]</a:t>
            </a: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u</a:t>
            </a:r>
            <a:r>
              <a:rPr lang="de-DE" dirty="0"/>
              <a:t>l</a:t>
            </a:r>
            <a:r>
              <a:rPr lang="en-DE" dirty="0"/>
              <a:t>t</a:t>
            </a:r>
            <a:r>
              <a:rPr lang="de-DE" dirty="0"/>
              <a:t>s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FA032-DBF7-4669-90A1-0BEED1697192}"/>
              </a:ext>
            </a:extLst>
          </p:cNvPr>
          <p:cNvSpPr txBox="1"/>
          <p:nvPr/>
        </p:nvSpPr>
        <p:spPr>
          <a:xfrm>
            <a:off x="351272" y="921146"/>
            <a:ext cx="853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</a:t>
            </a:r>
            <a:r>
              <a:rPr lang="en-DE" dirty="0"/>
              <a:t>v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l</a:t>
            </a:r>
            <a:r>
              <a:rPr lang="en-DE" dirty="0"/>
              <a:t> </a:t>
            </a:r>
            <a:r>
              <a:rPr lang="de-DE" dirty="0"/>
              <a:t>d</a:t>
            </a:r>
            <a:r>
              <a:rPr lang="en-DE" dirty="0"/>
              <a:t>i</a:t>
            </a:r>
            <a:r>
              <a:rPr lang="de-DE" dirty="0"/>
              <a:t>s</a:t>
            </a:r>
            <a:r>
              <a:rPr lang="en-DE" dirty="0"/>
              <a:t>p</a:t>
            </a:r>
            <a:r>
              <a:rPr lang="de-DE" dirty="0"/>
              <a:t>l</a:t>
            </a:r>
            <a:r>
              <a:rPr lang="en-DE" dirty="0"/>
              <a:t>a</a:t>
            </a:r>
            <a:r>
              <a:rPr lang="de-DE" dirty="0"/>
              <a:t>c</a:t>
            </a:r>
            <a:r>
              <a:rPr lang="en-DE" dirty="0"/>
              <a:t>e</a:t>
            </a:r>
            <a:r>
              <a:rPr lang="de-DE" dirty="0"/>
              <a:t>m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t </a:t>
            </a:r>
            <a:r>
              <a:rPr lang="de-DE" dirty="0"/>
              <a:t>d</a:t>
            </a:r>
            <a:r>
              <a:rPr lang="en-DE" dirty="0"/>
              <a:t>u</a:t>
            </a:r>
            <a:r>
              <a:rPr lang="de-DE" dirty="0"/>
              <a:t>r</a:t>
            </a:r>
            <a:r>
              <a:rPr lang="en-DE" dirty="0"/>
              <a:t>i</a:t>
            </a:r>
            <a:r>
              <a:rPr lang="de-DE" dirty="0"/>
              <a:t>n</a:t>
            </a:r>
            <a:r>
              <a:rPr lang="en-DE" dirty="0"/>
              <a:t>g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o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g</a:t>
            </a:r>
            <a:r>
              <a:rPr lang="en-DE" dirty="0"/>
              <a:t> </a:t>
            </a:r>
            <a:r>
              <a:rPr lang="de-DE" dirty="0"/>
              <a:t>p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c</a:t>
            </a:r>
            <a:r>
              <a:rPr lang="de-DE" dirty="0"/>
              <a:t>e</a:t>
            </a:r>
            <a:r>
              <a:rPr lang="en-DE" dirty="0"/>
              <a:t>s</a:t>
            </a:r>
            <a:r>
              <a:rPr lang="de-DE" dirty="0"/>
              <a:t>s</a:t>
            </a:r>
            <a:endParaRPr lang="en-DE" baseline="4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83C1D-E21D-49CF-8A04-4AF198852921}"/>
              </a:ext>
            </a:extLst>
          </p:cNvPr>
          <p:cNvSpPr txBox="1"/>
          <p:nvPr/>
        </p:nvSpPr>
        <p:spPr>
          <a:xfrm>
            <a:off x="431800" y="5247078"/>
            <a:ext cx="8130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Maximum displacement is found in the roof </a:t>
            </a:r>
            <a:r>
              <a:rPr lang="de-DE" sz="1600" b="0" dirty="0"/>
              <a:t>c</a:t>
            </a:r>
            <a:r>
              <a:rPr lang="en-DE" sz="1600" b="0" dirty="0"/>
              <a:t>r</a:t>
            </a:r>
            <a:r>
              <a:rPr lang="de-DE" sz="1600" b="0" dirty="0"/>
              <a:t>o</a:t>
            </a:r>
            <a:r>
              <a:rPr lang="en-DE" sz="1600" b="0" dirty="0"/>
              <a:t>s</a:t>
            </a:r>
            <a:r>
              <a:rPr lang="de-DE" sz="1600" b="0" dirty="0"/>
              <a:t>s</a:t>
            </a:r>
            <a:r>
              <a:rPr lang="en-DE" sz="1600" b="0" dirty="0"/>
              <a:t> </a:t>
            </a:r>
            <a:r>
              <a:rPr lang="de-DE" sz="1600" b="0" dirty="0"/>
              <a:t>m</a:t>
            </a:r>
            <a:r>
              <a:rPr lang="en-DE" sz="1600" b="0" dirty="0"/>
              <a:t>e</a:t>
            </a:r>
            <a:r>
              <a:rPr lang="de-DE" sz="1600" b="0" dirty="0"/>
              <a:t>m</a:t>
            </a:r>
            <a:r>
              <a:rPr lang="en-DE" sz="1600" b="0" dirty="0"/>
              <a:t>b</a:t>
            </a:r>
            <a:r>
              <a:rPr lang="de-DE" sz="1600" b="0" dirty="0"/>
              <a:t>e</a:t>
            </a:r>
            <a:r>
              <a:rPr lang="en-DE" sz="1600" b="0" dirty="0"/>
              <a:t>r</a:t>
            </a:r>
            <a:r>
              <a:rPr lang="de-DE" sz="1600" b="0" dirty="0"/>
              <a:t>s</a:t>
            </a:r>
            <a:endParaRPr lang="en-DE" sz="1600" b="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Body has less than 4mm displacement overall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37336-B280-45FB-834F-CCAACC669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75" y="1290478"/>
            <a:ext cx="5587758" cy="392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71756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u</a:t>
            </a:r>
            <a:r>
              <a:rPr lang="de-DE" dirty="0"/>
              <a:t>l</a:t>
            </a:r>
            <a:r>
              <a:rPr lang="en-DE" dirty="0"/>
              <a:t>t</a:t>
            </a:r>
            <a:r>
              <a:rPr lang="de-DE" dirty="0"/>
              <a:t>s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1C243A-81D0-401C-B19D-25448B889A4A}"/>
              </a:ext>
            </a:extLst>
          </p:cNvPr>
          <p:cNvSpPr txBox="1"/>
          <p:nvPr/>
        </p:nvSpPr>
        <p:spPr>
          <a:xfrm>
            <a:off x="351272" y="921146"/>
            <a:ext cx="853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Displacement of steel platform during cooling </a:t>
            </a:r>
            <a:endParaRPr lang="en-DE" baseline="4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8476C7-0C17-4528-B46F-2353DDF8C4FB}"/>
              </a:ext>
            </a:extLst>
          </p:cNvPr>
          <p:cNvSpPr txBox="1"/>
          <p:nvPr/>
        </p:nvSpPr>
        <p:spPr>
          <a:xfrm>
            <a:off x="351272" y="4485014"/>
            <a:ext cx="4140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0" i="1" dirty="0"/>
              <a:t>Displacement in X-direction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AE006D-541F-48B5-8A35-74988AB642C9}"/>
              </a:ext>
            </a:extLst>
          </p:cNvPr>
          <p:cNvSpPr txBox="1"/>
          <p:nvPr/>
        </p:nvSpPr>
        <p:spPr>
          <a:xfrm>
            <a:off x="4837264" y="4485014"/>
            <a:ext cx="4140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0" i="1" dirty="0"/>
              <a:t>Displacement in Z-direction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2F46F-A00E-4FD9-9E04-AD3E351EEBE6}"/>
              </a:ext>
            </a:extLst>
          </p:cNvPr>
          <p:cNvSpPr txBox="1"/>
          <p:nvPr/>
        </p:nvSpPr>
        <p:spPr>
          <a:xfrm>
            <a:off x="431800" y="4859636"/>
            <a:ext cx="8375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Entire vehicle starts to contract during cooling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Displacement along x-direction leads to buckling of floor front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A peak value of 2mm </a:t>
            </a:r>
            <a:r>
              <a:rPr lang="en-DE" sz="1600" b="0" dirty="0" err="1"/>
              <a:t>displac</a:t>
            </a:r>
            <a:r>
              <a:rPr lang="de-DE" sz="1600" b="0" dirty="0"/>
              <a:t>e</a:t>
            </a:r>
            <a:r>
              <a:rPr lang="en-DE" sz="1600" b="0" dirty="0" err="1"/>
              <a:t>ment</a:t>
            </a:r>
            <a:r>
              <a:rPr lang="en-DE" sz="1600" b="0" dirty="0"/>
              <a:t> along the transverse direction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DE" sz="16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B3C88-E0D6-472B-8C93-B2F28A57F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2" y="1290478"/>
            <a:ext cx="8536710" cy="31945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E2D205-8FF4-434F-A4CB-107CAA6F6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892" y="4833192"/>
            <a:ext cx="2392218" cy="937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667685-0A26-469D-9F2B-2F971D072093}"/>
              </a:ext>
            </a:extLst>
          </p:cNvPr>
          <p:cNvSpPr txBox="1"/>
          <p:nvPr/>
        </p:nvSpPr>
        <p:spPr>
          <a:xfrm>
            <a:off x="6074972" y="5771174"/>
            <a:ext cx="3652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T</a:t>
            </a:r>
            <a:r>
              <a:rPr lang="en-DE" sz="1200" b="0" i="1" dirty="0"/>
              <a:t>h</a:t>
            </a:r>
            <a:r>
              <a:rPr lang="de-DE" sz="1200" b="0" i="1" dirty="0"/>
              <a:t>i</a:t>
            </a:r>
            <a:r>
              <a:rPr lang="en-DE" sz="1200" b="0" i="1" dirty="0"/>
              <a:t>c</a:t>
            </a:r>
            <a:r>
              <a:rPr lang="de-DE" sz="1200" b="0" i="1" dirty="0"/>
              <a:t>k</a:t>
            </a:r>
            <a:r>
              <a:rPr lang="en-DE" sz="1200" b="0" i="1" dirty="0"/>
              <a:t>n</a:t>
            </a:r>
            <a:r>
              <a:rPr lang="de-DE" sz="1200" b="0" i="1" dirty="0"/>
              <a:t>e</a:t>
            </a:r>
            <a:r>
              <a:rPr lang="en-DE" sz="1200" b="0" i="1" dirty="0"/>
              <a:t>s</a:t>
            </a:r>
            <a:r>
              <a:rPr lang="de-DE" sz="1200" b="0" i="1" dirty="0"/>
              <a:t>s</a:t>
            </a:r>
            <a:r>
              <a:rPr lang="en-DE" sz="1200" b="0" i="1" dirty="0"/>
              <a:t> </a:t>
            </a:r>
            <a:r>
              <a:rPr lang="de-DE" sz="1200" b="0" i="1" dirty="0"/>
              <a:t>o</a:t>
            </a:r>
            <a:r>
              <a:rPr lang="en-DE" sz="1200" b="0" i="1" dirty="0"/>
              <a:t>f </a:t>
            </a:r>
            <a:r>
              <a:rPr lang="de-DE" sz="1200" b="0" i="1" dirty="0"/>
              <a:t>t</a:t>
            </a:r>
            <a:r>
              <a:rPr lang="en-DE" sz="1200" b="0" i="1" dirty="0"/>
              <a:t>h</a:t>
            </a:r>
            <a:r>
              <a:rPr lang="de-DE" sz="1200" b="0" i="1" dirty="0"/>
              <a:t>e</a:t>
            </a:r>
            <a:r>
              <a:rPr lang="en-DE" sz="1200" b="0" i="1" dirty="0"/>
              <a:t> </a:t>
            </a:r>
            <a:r>
              <a:rPr lang="de-DE" sz="1200" b="0" i="1" dirty="0"/>
              <a:t>c</a:t>
            </a:r>
            <a:r>
              <a:rPr lang="en-DE" sz="1200" b="0" i="1" dirty="0"/>
              <a:t>o</a:t>
            </a:r>
            <a:r>
              <a:rPr lang="de-DE" sz="1200" b="0" i="1" dirty="0"/>
              <a:t>m</a:t>
            </a:r>
            <a:r>
              <a:rPr lang="en-DE" sz="1200" b="0" i="1" dirty="0"/>
              <a:t>p</a:t>
            </a:r>
            <a:r>
              <a:rPr lang="de-DE" sz="1200" b="0" i="1" dirty="0"/>
              <a:t>o</a:t>
            </a:r>
            <a:r>
              <a:rPr lang="en-DE" sz="1200" b="0" i="1" dirty="0" err="1"/>
              <a:t>nents</a:t>
            </a:r>
            <a:endParaRPr lang="en-DE" sz="1200" b="0" i="1" baseline="40000" dirty="0"/>
          </a:p>
        </p:txBody>
      </p:sp>
    </p:spTree>
    <p:extLst>
      <p:ext uri="{BB962C8B-B14F-4D97-AF65-F5344CB8AC3E}">
        <p14:creationId xmlns:p14="http://schemas.microsoft.com/office/powerpoint/2010/main" val="205129946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u</a:t>
            </a:r>
            <a:r>
              <a:rPr lang="de-DE" dirty="0"/>
              <a:t>l</a:t>
            </a:r>
            <a:r>
              <a:rPr lang="en-DE" dirty="0"/>
              <a:t>t</a:t>
            </a:r>
            <a:r>
              <a:rPr lang="de-DE" dirty="0"/>
              <a:t>s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1C243A-81D0-401C-B19D-25448B889A4A}"/>
              </a:ext>
            </a:extLst>
          </p:cNvPr>
          <p:cNvSpPr txBox="1"/>
          <p:nvPr/>
        </p:nvSpPr>
        <p:spPr>
          <a:xfrm>
            <a:off x="351272" y="921146"/>
            <a:ext cx="853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</a:t>
            </a:r>
            <a:r>
              <a:rPr lang="de-DE" dirty="0"/>
              <a:t>e</a:t>
            </a:r>
            <a:r>
              <a:rPr lang="en-DE" dirty="0"/>
              <a:t>f</a:t>
            </a:r>
            <a:r>
              <a:rPr lang="de-DE" dirty="0"/>
              <a:t>o</a:t>
            </a:r>
            <a:r>
              <a:rPr lang="en-DE" dirty="0"/>
              <a:t>r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t</a:t>
            </a:r>
            <a:r>
              <a:rPr lang="en-DE" dirty="0"/>
              <a:t>i</a:t>
            </a:r>
            <a:r>
              <a:rPr lang="de-DE" dirty="0"/>
              <a:t>o</a:t>
            </a:r>
            <a:r>
              <a:rPr lang="en-DE" dirty="0"/>
              <a:t>n </a:t>
            </a:r>
            <a:r>
              <a:rPr lang="de-DE" dirty="0"/>
              <a:t>o</a:t>
            </a:r>
            <a:r>
              <a:rPr lang="en-DE" dirty="0"/>
              <a:t>f </a:t>
            </a:r>
            <a:r>
              <a:rPr lang="de-DE" dirty="0"/>
              <a:t>t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u</a:t>
            </a:r>
            <a:r>
              <a:rPr lang="en-DE" dirty="0"/>
              <a:t>m</a:t>
            </a:r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i</a:t>
            </a:r>
            <a:r>
              <a:rPr lang="en-DE" dirty="0"/>
              <a:t>u</a:t>
            </a:r>
            <a:r>
              <a:rPr lang="de-DE" dirty="0"/>
              <a:t>m</a:t>
            </a:r>
            <a:r>
              <a:rPr lang="en-DE" dirty="0"/>
              <a:t> </a:t>
            </a:r>
            <a:r>
              <a:rPr lang="de-DE" dirty="0"/>
              <a:t>f</a:t>
            </a:r>
            <a:r>
              <a:rPr lang="en-DE" dirty="0"/>
              <a:t>l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g</a:t>
            </a:r>
            <a:r>
              <a:rPr lang="en-DE" dirty="0"/>
              <a:t>e</a:t>
            </a:r>
            <a:endParaRPr lang="en-DE" baseline="40000" dirty="0"/>
          </a:p>
        </p:txBody>
      </p:sp>
      <p:pic>
        <p:nvPicPr>
          <p:cNvPr id="3" name="aluminiumdisp">
            <a:hlinkClick r:id="" action="ppaction://media"/>
            <a:extLst>
              <a:ext uri="{FF2B5EF4-FFF2-40B4-BE49-F238E27FC236}">
                <a16:creationId xmlns:a16="http://schemas.microsoft.com/office/drawing/2014/main" id="{4C502754-F26E-40D7-93B6-4530D57347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819" y="1542472"/>
            <a:ext cx="4884136" cy="2713409"/>
          </a:xfrm>
          <a:prstGeom prst="rect">
            <a:avLst/>
          </a:prstGeom>
        </p:spPr>
      </p:pic>
      <p:pic>
        <p:nvPicPr>
          <p:cNvPr id="14" name="aluminiumadhesive">
            <a:hlinkClick r:id="" action="ppaction://media"/>
            <a:extLst>
              <a:ext uri="{FF2B5EF4-FFF2-40B4-BE49-F238E27FC236}">
                <a16:creationId xmlns:a16="http://schemas.microsoft.com/office/drawing/2014/main" id="{58FA8F56-FDBF-4C17-8A09-D7F2EB28706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09196" y="3429000"/>
            <a:ext cx="4645025" cy="25805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57B3F8-CA29-4D05-8B85-0FF0DBFCC3AB}"/>
              </a:ext>
            </a:extLst>
          </p:cNvPr>
          <p:cNvSpPr txBox="1"/>
          <p:nvPr/>
        </p:nvSpPr>
        <p:spPr>
          <a:xfrm>
            <a:off x="431799" y="4008582"/>
            <a:ext cx="3512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0" dirty="0"/>
              <a:t>E</a:t>
            </a:r>
            <a:r>
              <a:rPr lang="en-DE" sz="1600" b="0" dirty="0"/>
              <a:t>l</a:t>
            </a:r>
            <a:r>
              <a:rPr lang="de-DE" sz="1600" b="0" dirty="0"/>
              <a:t>e</a:t>
            </a:r>
            <a:r>
              <a:rPr lang="en-DE" sz="1600" b="0" dirty="0"/>
              <a:t>m</a:t>
            </a:r>
            <a:r>
              <a:rPr lang="de-DE" sz="1600" b="0" dirty="0"/>
              <a:t>e</a:t>
            </a:r>
            <a:r>
              <a:rPr lang="en-DE" sz="1600" b="0" dirty="0"/>
              <a:t>n</a:t>
            </a:r>
            <a:r>
              <a:rPr lang="de-DE" sz="1600" b="0" dirty="0"/>
              <a:t>t</a:t>
            </a:r>
            <a:r>
              <a:rPr lang="en-DE" sz="1600" b="0" dirty="0"/>
              <a:t> </a:t>
            </a:r>
            <a:r>
              <a:rPr lang="de-DE" sz="1600" b="0" dirty="0"/>
              <a:t>d</a:t>
            </a:r>
            <a:r>
              <a:rPr lang="en-DE" sz="1600" b="0" dirty="0"/>
              <a:t>e</a:t>
            </a:r>
            <a:r>
              <a:rPr lang="de-DE" sz="1600" b="0" dirty="0"/>
              <a:t>l</a:t>
            </a:r>
            <a:r>
              <a:rPr lang="en-DE" sz="1600" b="0" dirty="0"/>
              <a:t>e</a:t>
            </a:r>
            <a:r>
              <a:rPr lang="de-DE" sz="1600" b="0" dirty="0"/>
              <a:t>t</a:t>
            </a:r>
            <a:r>
              <a:rPr lang="en-DE" sz="1600" b="0" dirty="0"/>
              <a:t>i</a:t>
            </a:r>
            <a:r>
              <a:rPr lang="de-DE" sz="1600" b="0" dirty="0"/>
              <a:t>o</a:t>
            </a:r>
            <a:r>
              <a:rPr lang="en-DE" sz="1600" b="0" dirty="0"/>
              <a:t>n </a:t>
            </a:r>
            <a:r>
              <a:rPr lang="de-DE" sz="1600" b="0" dirty="0"/>
              <a:t>b</a:t>
            </a:r>
            <a:r>
              <a:rPr lang="en-DE" sz="1600" b="0" dirty="0"/>
              <a:t>a</a:t>
            </a:r>
            <a:r>
              <a:rPr lang="de-DE" sz="1600" b="0" dirty="0"/>
              <a:t>s</a:t>
            </a:r>
            <a:r>
              <a:rPr lang="en-DE" sz="1600" b="0" dirty="0"/>
              <a:t>e</a:t>
            </a:r>
            <a:r>
              <a:rPr lang="de-DE" sz="1600" b="0" dirty="0"/>
              <a:t>d</a:t>
            </a:r>
            <a:r>
              <a:rPr lang="en-DE" sz="1600" b="0" dirty="0"/>
              <a:t> </a:t>
            </a:r>
            <a:r>
              <a:rPr lang="de-DE" sz="1600" b="0" dirty="0"/>
              <a:t>u</a:t>
            </a:r>
            <a:r>
              <a:rPr lang="en-DE" sz="1600" b="0" dirty="0"/>
              <a:t>p</a:t>
            </a:r>
            <a:r>
              <a:rPr lang="de-DE" sz="1600" b="0" dirty="0"/>
              <a:t>o</a:t>
            </a:r>
            <a:r>
              <a:rPr lang="en-DE" sz="1600" b="0" dirty="0"/>
              <a:t>n </a:t>
            </a:r>
            <a:r>
              <a:rPr lang="de-DE" sz="1600" b="0" dirty="0"/>
              <a:t>d</a:t>
            </a:r>
            <a:r>
              <a:rPr lang="en-DE" sz="1600" b="0" dirty="0"/>
              <a:t>a</a:t>
            </a:r>
            <a:r>
              <a:rPr lang="de-DE" sz="1600" b="0" dirty="0"/>
              <a:t>m</a:t>
            </a:r>
            <a:r>
              <a:rPr lang="en-DE" sz="1600" b="0" dirty="0"/>
              <a:t>a</a:t>
            </a:r>
            <a:r>
              <a:rPr lang="de-DE" sz="1600" b="0" dirty="0"/>
              <a:t>g</a:t>
            </a:r>
            <a:r>
              <a:rPr lang="en-DE" sz="1600" b="0" dirty="0"/>
              <a:t>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Maximum degradation is 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Crossing of adhesives lea</a:t>
            </a:r>
            <a:r>
              <a:rPr lang="de-DE" sz="1600" b="0" dirty="0"/>
              <a:t>d</a:t>
            </a:r>
            <a:r>
              <a:rPr lang="en-DE" sz="1600" b="0" dirty="0"/>
              <a:t>s </a:t>
            </a:r>
            <a:r>
              <a:rPr lang="de-DE" sz="1600" b="0" dirty="0"/>
              <a:t>t</a:t>
            </a:r>
            <a:r>
              <a:rPr lang="en-DE" sz="1600" b="0" dirty="0"/>
              <a:t>o </a:t>
            </a:r>
            <a:r>
              <a:rPr lang="de-DE" sz="1600" b="0" dirty="0"/>
              <a:t>t</a:t>
            </a:r>
            <a:r>
              <a:rPr lang="en-DE" sz="1600" b="0" dirty="0"/>
              <a:t>h</a:t>
            </a:r>
            <a:r>
              <a:rPr lang="de-DE" sz="1600" b="0" dirty="0"/>
              <a:t>e</a:t>
            </a:r>
            <a:r>
              <a:rPr lang="en-DE" sz="1600" b="0" dirty="0"/>
              <a:t> </a:t>
            </a:r>
            <a:r>
              <a:rPr lang="de-DE" sz="1600" b="0" dirty="0"/>
              <a:t>m</a:t>
            </a:r>
            <a:r>
              <a:rPr lang="en-DE" sz="1600" b="0" dirty="0"/>
              <a:t>a</a:t>
            </a:r>
            <a:r>
              <a:rPr lang="de-DE" sz="1600" b="0" dirty="0"/>
              <a:t>x</a:t>
            </a:r>
            <a:r>
              <a:rPr lang="en-DE" sz="1600" b="0" dirty="0"/>
              <a:t>i</a:t>
            </a:r>
            <a:r>
              <a:rPr lang="de-DE" sz="1600" b="0" dirty="0"/>
              <a:t>m</a:t>
            </a:r>
            <a:r>
              <a:rPr lang="en-DE" sz="1600" b="0" dirty="0"/>
              <a:t>u</a:t>
            </a:r>
            <a:r>
              <a:rPr lang="de-DE" sz="1600" b="0" dirty="0"/>
              <a:t>m</a:t>
            </a:r>
            <a:r>
              <a:rPr lang="en-DE" sz="1600" b="0" dirty="0"/>
              <a:t> </a:t>
            </a:r>
            <a:r>
              <a:rPr lang="de-DE" sz="1600" b="0" dirty="0"/>
              <a:t>d</a:t>
            </a:r>
            <a:r>
              <a:rPr lang="en-DE" sz="1600" b="0" dirty="0"/>
              <a:t>e</a:t>
            </a:r>
            <a:r>
              <a:rPr lang="de-DE" sz="1600" b="0" dirty="0"/>
              <a:t>g</a:t>
            </a:r>
            <a:r>
              <a:rPr lang="en-DE" sz="1600" b="0" dirty="0"/>
              <a:t>r</a:t>
            </a:r>
            <a:r>
              <a:rPr lang="de-DE" sz="1600" b="0" dirty="0"/>
              <a:t>a</a:t>
            </a:r>
            <a:r>
              <a:rPr lang="en-DE" sz="1600" b="0" dirty="0"/>
              <a:t>dation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6F008D-FE3C-4783-B289-87429D45C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54" y="921146"/>
            <a:ext cx="4179045" cy="23887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738BAA-FC31-4807-B008-15F149CE2C2B}"/>
              </a:ext>
            </a:extLst>
          </p:cNvPr>
          <p:cNvSpPr txBox="1"/>
          <p:nvPr/>
        </p:nvSpPr>
        <p:spPr>
          <a:xfrm>
            <a:off x="479143" y="3429000"/>
            <a:ext cx="4140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S</a:t>
            </a:r>
            <a:r>
              <a:rPr lang="en-DE" sz="1200" b="0" i="1" dirty="0"/>
              <a:t>c</a:t>
            </a:r>
            <a:r>
              <a:rPr lang="de-DE" sz="1200" b="0" i="1" dirty="0"/>
              <a:t>a</a:t>
            </a:r>
            <a:r>
              <a:rPr lang="en-DE" sz="1200" b="0" i="1" dirty="0"/>
              <a:t>l</a:t>
            </a:r>
            <a:r>
              <a:rPr lang="de-DE" sz="1200" b="0" i="1" dirty="0"/>
              <a:t>e</a:t>
            </a:r>
            <a:r>
              <a:rPr lang="en-DE" sz="1200" b="0" i="1" dirty="0"/>
              <a:t>d </a:t>
            </a:r>
            <a:r>
              <a:rPr lang="de-DE" sz="1200" b="0" i="1" dirty="0"/>
              <a:t>b</a:t>
            </a:r>
            <a:r>
              <a:rPr lang="en-DE" sz="1200" b="0" i="1" dirty="0"/>
              <a:t>y </a:t>
            </a:r>
            <a:r>
              <a:rPr lang="de-DE" sz="1200" b="0" i="1" dirty="0"/>
              <a:t>a</a:t>
            </a:r>
            <a:r>
              <a:rPr lang="en-DE" sz="1200" b="0" i="1" dirty="0"/>
              <a:t> </a:t>
            </a:r>
            <a:r>
              <a:rPr lang="de-DE" sz="1200" b="0" i="1" dirty="0"/>
              <a:t>f</a:t>
            </a:r>
            <a:r>
              <a:rPr lang="en-DE" sz="1200" b="0" i="1" dirty="0"/>
              <a:t>a</a:t>
            </a:r>
            <a:r>
              <a:rPr lang="de-DE" sz="1200" b="0" i="1" dirty="0"/>
              <a:t>c</a:t>
            </a:r>
            <a:r>
              <a:rPr lang="en-DE" sz="1200" b="0" i="1" dirty="0"/>
              <a:t>t</a:t>
            </a:r>
            <a:r>
              <a:rPr lang="de-DE" sz="1200" b="0" i="1" dirty="0"/>
              <a:t>o</a:t>
            </a:r>
            <a:r>
              <a:rPr lang="en-DE" sz="1200" b="0" i="1" dirty="0"/>
              <a:t>r </a:t>
            </a:r>
            <a:r>
              <a:rPr lang="de-DE" sz="1200" b="0" i="1" dirty="0"/>
              <a:t>o</a:t>
            </a:r>
            <a:r>
              <a:rPr lang="en-DE" sz="1200" b="0" i="1" dirty="0"/>
              <a:t>f 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E7FD04-5161-4B98-ABAE-F89F4C974E13}"/>
              </a:ext>
            </a:extLst>
          </p:cNvPr>
          <p:cNvSpPr txBox="1"/>
          <p:nvPr/>
        </p:nvSpPr>
        <p:spPr>
          <a:xfrm>
            <a:off x="5358685" y="5659855"/>
            <a:ext cx="4140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S</a:t>
            </a:r>
            <a:r>
              <a:rPr lang="en-DE" sz="1200" b="0" i="1" dirty="0"/>
              <a:t>c</a:t>
            </a:r>
            <a:r>
              <a:rPr lang="de-DE" sz="1200" b="0" i="1" dirty="0"/>
              <a:t>a</a:t>
            </a:r>
            <a:r>
              <a:rPr lang="en-DE" sz="1200" b="0" i="1" dirty="0"/>
              <a:t>l</a:t>
            </a:r>
            <a:r>
              <a:rPr lang="de-DE" sz="1200" b="0" i="1" dirty="0"/>
              <a:t>e</a:t>
            </a:r>
            <a:r>
              <a:rPr lang="en-DE" sz="1200" b="0" i="1" dirty="0"/>
              <a:t>d </a:t>
            </a:r>
            <a:r>
              <a:rPr lang="de-DE" sz="1200" b="0" i="1" dirty="0"/>
              <a:t>b</a:t>
            </a:r>
            <a:r>
              <a:rPr lang="en-DE" sz="1200" b="0" i="1" dirty="0"/>
              <a:t>y </a:t>
            </a:r>
            <a:r>
              <a:rPr lang="de-DE" sz="1200" b="0" i="1" dirty="0"/>
              <a:t>a</a:t>
            </a:r>
            <a:r>
              <a:rPr lang="en-DE" sz="1200" b="0" i="1" dirty="0"/>
              <a:t> </a:t>
            </a:r>
            <a:r>
              <a:rPr lang="de-DE" sz="1200" b="0" i="1" dirty="0"/>
              <a:t>f</a:t>
            </a:r>
            <a:r>
              <a:rPr lang="en-DE" sz="1200" b="0" i="1" dirty="0"/>
              <a:t>a</a:t>
            </a:r>
            <a:r>
              <a:rPr lang="de-DE" sz="1200" b="0" i="1" dirty="0"/>
              <a:t>c</a:t>
            </a:r>
            <a:r>
              <a:rPr lang="en-DE" sz="1200" b="0" i="1" dirty="0"/>
              <a:t>t</a:t>
            </a:r>
            <a:r>
              <a:rPr lang="de-DE" sz="1200" b="0" i="1" dirty="0"/>
              <a:t>o</a:t>
            </a:r>
            <a:r>
              <a:rPr lang="en-DE" sz="1200" b="0" i="1" dirty="0"/>
              <a:t>r </a:t>
            </a:r>
            <a:r>
              <a:rPr lang="de-DE" sz="1200" b="0" i="1" dirty="0"/>
              <a:t>o</a:t>
            </a:r>
            <a:r>
              <a:rPr lang="en-DE" sz="1200" b="0" i="1" dirty="0"/>
              <a:t>f 15</a:t>
            </a:r>
          </a:p>
        </p:txBody>
      </p:sp>
    </p:spTree>
    <p:extLst>
      <p:ext uri="{BB962C8B-B14F-4D97-AF65-F5344CB8AC3E}">
        <p14:creationId xmlns:p14="http://schemas.microsoft.com/office/powerpoint/2010/main" val="3137060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3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u</a:t>
            </a:r>
            <a:r>
              <a:rPr lang="de-DE" dirty="0"/>
              <a:t>l</a:t>
            </a:r>
            <a:r>
              <a:rPr lang="en-DE" dirty="0"/>
              <a:t>t</a:t>
            </a:r>
            <a:r>
              <a:rPr lang="de-DE" dirty="0"/>
              <a:t>s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1C243A-81D0-401C-B19D-25448B889A4A}"/>
              </a:ext>
            </a:extLst>
          </p:cNvPr>
          <p:cNvSpPr txBox="1"/>
          <p:nvPr/>
        </p:nvSpPr>
        <p:spPr>
          <a:xfrm>
            <a:off x="351272" y="921146"/>
            <a:ext cx="853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i</a:t>
            </a:r>
            <a:r>
              <a:rPr lang="en-DE" dirty="0"/>
              <a:t>f</a:t>
            </a:r>
            <a:r>
              <a:rPr lang="de-DE" dirty="0"/>
              <a:t>f</a:t>
            </a:r>
            <a:r>
              <a:rPr lang="en-DE" dirty="0"/>
              <a:t>n</a:t>
            </a:r>
            <a:r>
              <a:rPr lang="de-DE" dirty="0"/>
              <a:t>e</a:t>
            </a:r>
            <a:r>
              <a:rPr lang="en-DE" dirty="0"/>
              <a:t>s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d</a:t>
            </a:r>
            <a:r>
              <a:rPr lang="en-DE" dirty="0"/>
              <a:t>e</a:t>
            </a:r>
            <a:r>
              <a:rPr lang="de-DE" dirty="0"/>
              <a:t>g</a:t>
            </a:r>
            <a:r>
              <a:rPr lang="en-DE" dirty="0" err="1"/>
              <a:t>radation</a:t>
            </a:r>
            <a:r>
              <a:rPr lang="en-DE" dirty="0"/>
              <a:t> of adhesive in other regions</a:t>
            </a:r>
            <a:endParaRPr lang="en-DE" baseline="4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84A96-3BA5-4B86-863A-6193E78A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38" y="1266340"/>
            <a:ext cx="7860144" cy="38481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4E14EE-35AC-4751-81AF-6646C1583868}"/>
              </a:ext>
            </a:extLst>
          </p:cNvPr>
          <p:cNvSpPr txBox="1"/>
          <p:nvPr/>
        </p:nvSpPr>
        <p:spPr>
          <a:xfrm>
            <a:off x="351272" y="5006813"/>
            <a:ext cx="4140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0" i="1" dirty="0"/>
              <a:t>SDEG of adhesive in B-pillar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9CE101-9D26-405A-855C-710BB0CC872C}"/>
              </a:ext>
            </a:extLst>
          </p:cNvPr>
          <p:cNvSpPr txBox="1"/>
          <p:nvPr/>
        </p:nvSpPr>
        <p:spPr>
          <a:xfrm>
            <a:off x="3706097" y="5006813"/>
            <a:ext cx="4140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0" i="1" dirty="0"/>
              <a:t>SDEG of adhesive in </a:t>
            </a:r>
            <a:r>
              <a:rPr lang="de-DE" sz="1200" b="0" i="1" dirty="0"/>
              <a:t>r</a:t>
            </a:r>
            <a:r>
              <a:rPr lang="en-DE" sz="1200" b="0" i="1" dirty="0"/>
              <a:t>e</a:t>
            </a:r>
            <a:r>
              <a:rPr lang="de-DE" sz="1200" b="0" i="1" dirty="0"/>
              <a:t>a</a:t>
            </a:r>
            <a:r>
              <a:rPr lang="en-DE" sz="1200" b="0" i="1" dirty="0"/>
              <a:t>r </a:t>
            </a:r>
            <a:r>
              <a:rPr lang="de-DE" sz="1200" b="0" i="1" dirty="0"/>
              <a:t>o</a:t>
            </a:r>
            <a:r>
              <a:rPr lang="en-DE" sz="1200" b="0" i="1" dirty="0"/>
              <a:t>u</a:t>
            </a:r>
            <a:r>
              <a:rPr lang="de-DE" sz="1200" b="0" i="1" dirty="0"/>
              <a:t>t</a:t>
            </a:r>
            <a:r>
              <a:rPr lang="en-DE" sz="1200" b="0" i="1" dirty="0"/>
              <a:t>e</a:t>
            </a:r>
            <a:r>
              <a:rPr lang="de-DE" sz="1200" b="0" i="1" dirty="0"/>
              <a:t>r</a:t>
            </a:r>
            <a:r>
              <a:rPr lang="en-DE" sz="1200" b="0" i="1" dirty="0"/>
              <a:t> </a:t>
            </a:r>
            <a:r>
              <a:rPr lang="de-DE" sz="1200" b="0" i="1" dirty="0"/>
              <a:t>p</a:t>
            </a:r>
            <a:r>
              <a:rPr lang="en-DE" sz="1200" b="0" i="1" dirty="0"/>
              <a:t>a</a:t>
            </a:r>
            <a:r>
              <a:rPr lang="de-DE" sz="1200" b="0" i="1" dirty="0"/>
              <a:t>n</a:t>
            </a:r>
            <a:r>
              <a:rPr lang="en-DE" sz="1200" b="0" i="1" dirty="0"/>
              <a:t>e</a:t>
            </a:r>
            <a:r>
              <a:rPr lang="de-DE" sz="1200" b="0" i="1" dirty="0"/>
              <a:t>l</a:t>
            </a:r>
            <a:endParaRPr lang="en-DE" sz="1200" b="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6A1DB-284E-4800-8A98-30C591F38A25}"/>
              </a:ext>
            </a:extLst>
          </p:cNvPr>
          <p:cNvSpPr txBox="1"/>
          <p:nvPr/>
        </p:nvSpPr>
        <p:spPr>
          <a:xfrm>
            <a:off x="431800" y="5290453"/>
            <a:ext cx="7954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0" dirty="0"/>
              <a:t>N</a:t>
            </a:r>
            <a:r>
              <a:rPr lang="en-DE" sz="1600" b="0" dirty="0"/>
              <a:t>o degradation in the spot weld regions within adhesive </a:t>
            </a:r>
            <a:r>
              <a:rPr lang="de-DE" sz="1600" b="0" dirty="0"/>
              <a:t>i</a:t>
            </a:r>
            <a:r>
              <a:rPr lang="en-DE" sz="1600" b="0" dirty="0"/>
              <a:t>n </a:t>
            </a:r>
            <a:r>
              <a:rPr lang="de-DE" sz="1600" b="0" dirty="0"/>
              <a:t>B</a:t>
            </a:r>
            <a:r>
              <a:rPr lang="en-DE" sz="1600" b="0" dirty="0"/>
              <a:t>-</a:t>
            </a:r>
            <a:r>
              <a:rPr lang="de-DE" sz="1600" b="0" dirty="0"/>
              <a:t>p</a:t>
            </a:r>
            <a:r>
              <a:rPr lang="en-DE" sz="1600" b="0" dirty="0" err="1"/>
              <a:t>i</a:t>
            </a:r>
            <a:r>
              <a:rPr lang="de-DE" sz="1600" b="0" dirty="0"/>
              <a:t>l</a:t>
            </a:r>
            <a:r>
              <a:rPr lang="en-DE" sz="1600" b="0" dirty="0"/>
              <a:t>l</a:t>
            </a:r>
            <a:r>
              <a:rPr lang="de-DE" sz="1600" b="0" dirty="0"/>
              <a:t>a</a:t>
            </a:r>
            <a:r>
              <a:rPr lang="en-DE" sz="1600" b="0" dirty="0"/>
              <a:t>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Minima</a:t>
            </a:r>
            <a:r>
              <a:rPr lang="de-DE" sz="1600" b="0" dirty="0"/>
              <a:t>l</a:t>
            </a:r>
            <a:r>
              <a:rPr lang="en-DE" sz="1600" b="0" dirty="0"/>
              <a:t> </a:t>
            </a:r>
            <a:r>
              <a:rPr lang="de-DE" sz="1600" b="0" dirty="0"/>
              <a:t>s</a:t>
            </a:r>
            <a:r>
              <a:rPr lang="en-DE" sz="1600" b="0" dirty="0"/>
              <a:t>t</a:t>
            </a:r>
            <a:r>
              <a:rPr lang="de-DE" sz="1600" b="0" dirty="0"/>
              <a:t>i</a:t>
            </a:r>
            <a:r>
              <a:rPr lang="en-DE" sz="1600" b="0" dirty="0"/>
              <a:t>f</a:t>
            </a:r>
            <a:r>
              <a:rPr lang="de-DE" sz="1600" b="0" dirty="0"/>
              <a:t>f</a:t>
            </a:r>
            <a:r>
              <a:rPr lang="en-DE" sz="1600" b="0" dirty="0"/>
              <a:t>n</a:t>
            </a:r>
            <a:r>
              <a:rPr lang="de-DE" sz="1600" b="0" dirty="0"/>
              <a:t>e</a:t>
            </a:r>
            <a:r>
              <a:rPr lang="en-DE" sz="1600" b="0" dirty="0"/>
              <a:t>s</a:t>
            </a:r>
            <a:r>
              <a:rPr lang="de-DE" sz="1600" b="0" dirty="0"/>
              <a:t>s</a:t>
            </a:r>
            <a:r>
              <a:rPr lang="en-DE" sz="1600" b="0" dirty="0"/>
              <a:t> </a:t>
            </a:r>
            <a:r>
              <a:rPr lang="de-DE" sz="1600" b="0" dirty="0"/>
              <a:t>d</a:t>
            </a:r>
            <a:r>
              <a:rPr lang="en-DE" sz="1600" b="0" dirty="0"/>
              <a:t>e</a:t>
            </a:r>
            <a:r>
              <a:rPr lang="de-DE" sz="1600" b="0" dirty="0"/>
              <a:t>g</a:t>
            </a:r>
            <a:r>
              <a:rPr lang="en-DE" sz="1600" b="0" dirty="0"/>
              <a:t>r</a:t>
            </a:r>
            <a:r>
              <a:rPr lang="de-DE" sz="1600" b="0" dirty="0"/>
              <a:t>a</a:t>
            </a:r>
            <a:r>
              <a:rPr lang="en-DE" sz="1600" b="0" dirty="0"/>
              <a:t>d</a:t>
            </a:r>
            <a:r>
              <a:rPr lang="de-DE" sz="1600" b="0" dirty="0"/>
              <a:t>a</a:t>
            </a:r>
            <a:r>
              <a:rPr lang="en-DE" sz="1600" b="0" dirty="0"/>
              <a:t>t</a:t>
            </a:r>
            <a:r>
              <a:rPr lang="de-DE" sz="1600" b="0" dirty="0"/>
              <a:t>i</a:t>
            </a:r>
            <a:r>
              <a:rPr lang="en-DE" sz="1600" b="0" dirty="0"/>
              <a:t>o</a:t>
            </a:r>
            <a:r>
              <a:rPr lang="de-DE" sz="1600" b="0" dirty="0"/>
              <a:t>n</a:t>
            </a:r>
            <a:r>
              <a:rPr lang="en-DE" sz="1600" b="0" dirty="0"/>
              <a:t> </a:t>
            </a:r>
            <a:r>
              <a:rPr lang="de-DE" sz="1600" b="0" dirty="0"/>
              <a:t>i</a:t>
            </a:r>
            <a:r>
              <a:rPr lang="en-DE" sz="1600" b="0" dirty="0"/>
              <a:t>n </a:t>
            </a:r>
            <a:r>
              <a:rPr lang="de-DE" sz="1600" b="0" dirty="0"/>
              <a:t>t</a:t>
            </a:r>
            <a:r>
              <a:rPr lang="en-DE" sz="1600" b="0" dirty="0"/>
              <a:t>h</a:t>
            </a:r>
            <a:r>
              <a:rPr lang="de-DE" sz="1600" b="0" dirty="0"/>
              <a:t>e</a:t>
            </a:r>
            <a:r>
              <a:rPr lang="en-DE" sz="1600" b="0" dirty="0"/>
              <a:t> </a:t>
            </a:r>
            <a:r>
              <a:rPr lang="de-DE" sz="1600" b="0" dirty="0"/>
              <a:t>a</a:t>
            </a:r>
            <a:r>
              <a:rPr lang="en-DE" sz="1600" b="0" dirty="0"/>
              <a:t>d</a:t>
            </a:r>
            <a:r>
              <a:rPr lang="de-DE" sz="1600" b="0" dirty="0"/>
              <a:t>h</a:t>
            </a:r>
            <a:r>
              <a:rPr lang="en-DE" sz="1600" b="0" dirty="0"/>
              <a:t>e</a:t>
            </a:r>
            <a:r>
              <a:rPr lang="de-DE" sz="1600" b="0" dirty="0"/>
              <a:t>s</a:t>
            </a:r>
            <a:r>
              <a:rPr lang="en-DE" sz="1600" b="0" dirty="0" err="1"/>
              <a:t>i</a:t>
            </a:r>
            <a:r>
              <a:rPr lang="de-DE" sz="1600" b="0" dirty="0"/>
              <a:t>v</a:t>
            </a:r>
            <a:r>
              <a:rPr lang="en-DE" sz="1600" b="0" dirty="0"/>
              <a:t>e </a:t>
            </a:r>
            <a:r>
              <a:rPr lang="de-DE" sz="1600" b="0" dirty="0"/>
              <a:t>c</a:t>
            </a:r>
            <a:r>
              <a:rPr lang="en-DE" sz="1600" b="0" dirty="0"/>
              <a:t>o</a:t>
            </a:r>
            <a:r>
              <a:rPr lang="de-DE" sz="1600" b="0" dirty="0"/>
              <a:t>n</a:t>
            </a:r>
            <a:r>
              <a:rPr lang="en-DE" sz="1600" b="0" dirty="0"/>
              <a:t>n</a:t>
            </a:r>
            <a:r>
              <a:rPr lang="de-DE" sz="1600" b="0" dirty="0"/>
              <a:t>e</a:t>
            </a:r>
            <a:r>
              <a:rPr lang="en-DE" sz="1600" b="0" dirty="0"/>
              <a:t>c</a:t>
            </a:r>
            <a:r>
              <a:rPr lang="de-DE" sz="1600" b="0" dirty="0"/>
              <a:t>t</a:t>
            </a:r>
            <a:r>
              <a:rPr lang="en-DE" sz="1600" b="0" dirty="0" err="1"/>
              <a:t>i</a:t>
            </a:r>
            <a:r>
              <a:rPr lang="de-DE" sz="1600" b="0" dirty="0"/>
              <a:t>n</a:t>
            </a:r>
            <a:r>
              <a:rPr lang="en-DE" sz="1600" b="0" dirty="0"/>
              <a:t>g </a:t>
            </a:r>
            <a:r>
              <a:rPr lang="de-DE" sz="1600" b="0" dirty="0"/>
              <a:t>f</a:t>
            </a:r>
            <a:r>
              <a:rPr lang="en-DE" sz="1600" b="0" dirty="0"/>
              <a:t>l</a:t>
            </a:r>
            <a:r>
              <a:rPr lang="de-DE" sz="1600" b="0" dirty="0"/>
              <a:t>o</a:t>
            </a:r>
            <a:r>
              <a:rPr lang="en-DE" sz="1600" b="0" dirty="0"/>
              <a:t>o</a:t>
            </a:r>
            <a:r>
              <a:rPr lang="de-DE" sz="1600" b="0" dirty="0"/>
              <a:t>r</a:t>
            </a:r>
            <a:r>
              <a:rPr lang="en-DE" sz="1600" b="0" dirty="0"/>
              <a:t> </a:t>
            </a:r>
            <a:r>
              <a:rPr lang="de-DE" sz="1600" b="0" dirty="0"/>
              <a:t>t</a:t>
            </a:r>
            <a:r>
              <a:rPr lang="en-DE" sz="1600" b="0" dirty="0"/>
              <a:t>r</a:t>
            </a:r>
            <a:r>
              <a:rPr lang="de-DE" sz="1600" b="0" dirty="0"/>
              <a:t>u</a:t>
            </a:r>
            <a:r>
              <a:rPr lang="en-DE" sz="1600" b="0" dirty="0"/>
              <a:t>n</a:t>
            </a:r>
            <a:r>
              <a:rPr lang="de-DE" sz="1600" b="0" dirty="0"/>
              <a:t>k</a:t>
            </a:r>
            <a:endParaRPr lang="en-DE" sz="1600" b="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DE" sz="1600" b="0" dirty="0"/>
          </a:p>
        </p:txBody>
      </p:sp>
    </p:spTree>
    <p:extLst>
      <p:ext uri="{BB962C8B-B14F-4D97-AF65-F5344CB8AC3E}">
        <p14:creationId xmlns:p14="http://schemas.microsoft.com/office/powerpoint/2010/main" val="149476939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2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431800" y="343623"/>
            <a:ext cx="8375650" cy="708025"/>
          </a:xfrm>
        </p:spPr>
        <p:txBody>
          <a:bodyPr/>
          <a:lstStyle/>
          <a:p>
            <a:r>
              <a:rPr lang="en-DE" dirty="0"/>
              <a:t>Contents</a:t>
            </a:r>
            <a:endParaRPr lang="de-DE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36562" y="1740766"/>
            <a:ext cx="8370888" cy="4622800"/>
          </a:xfrm>
          <a:noFill/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DE" sz="1800" dirty="0"/>
              <a:t>I</a:t>
            </a:r>
            <a:r>
              <a:rPr lang="de-DE" sz="1800" dirty="0"/>
              <a:t>n</a:t>
            </a:r>
            <a:r>
              <a:rPr lang="en-DE" sz="1800" dirty="0"/>
              <a:t>t</a:t>
            </a:r>
            <a:r>
              <a:rPr lang="de-DE" sz="1800" dirty="0"/>
              <a:t>r</a:t>
            </a:r>
            <a:r>
              <a:rPr lang="en-DE" sz="1800" dirty="0"/>
              <a:t>o</a:t>
            </a:r>
            <a:r>
              <a:rPr lang="de-DE" sz="1800" dirty="0"/>
              <a:t>d</a:t>
            </a:r>
            <a:r>
              <a:rPr lang="en-DE" sz="1800" dirty="0"/>
              <a:t>u</a:t>
            </a:r>
            <a:r>
              <a:rPr lang="de-DE" sz="1800" dirty="0"/>
              <a:t>c</a:t>
            </a:r>
            <a:r>
              <a:rPr lang="en-DE" sz="1800" dirty="0"/>
              <a:t>t</a:t>
            </a:r>
            <a:r>
              <a:rPr lang="de-DE" sz="1800" dirty="0"/>
              <a:t>i</a:t>
            </a:r>
            <a:r>
              <a:rPr lang="en-DE" sz="1800" dirty="0"/>
              <a:t>o</a:t>
            </a:r>
            <a:r>
              <a:rPr lang="de-DE" sz="1800" dirty="0"/>
              <a:t>n</a:t>
            </a:r>
            <a:endParaRPr lang="en-DE" sz="1800" dirty="0"/>
          </a:p>
          <a:p>
            <a:pPr lvl="1">
              <a:lnSpc>
                <a:spcPct val="150000"/>
              </a:lnSpc>
            </a:pPr>
            <a:r>
              <a:rPr lang="en-DE" sz="1800" dirty="0"/>
              <a:t>Industrial process and problem description</a:t>
            </a:r>
            <a:endParaRPr lang="de-DE" sz="1800" dirty="0"/>
          </a:p>
          <a:p>
            <a:pPr lvl="1">
              <a:lnSpc>
                <a:spcPct val="150000"/>
              </a:lnSpc>
            </a:pPr>
            <a:r>
              <a:rPr lang="en-DE" sz="1800" dirty="0"/>
              <a:t>Motivation and objective</a:t>
            </a:r>
            <a:endParaRPr lang="de-DE" sz="1800" dirty="0"/>
          </a:p>
          <a:p>
            <a:pPr lvl="1">
              <a:lnSpc>
                <a:spcPct val="150000"/>
              </a:lnSpc>
            </a:pPr>
            <a:r>
              <a:rPr lang="en-DE" sz="1800" dirty="0"/>
              <a:t>Overview of material properties</a:t>
            </a:r>
          </a:p>
          <a:p>
            <a:pPr lvl="1">
              <a:lnSpc>
                <a:spcPct val="150000"/>
              </a:lnSpc>
            </a:pPr>
            <a:r>
              <a:rPr lang="en-DE" sz="1800" dirty="0"/>
              <a:t>Workflow of the simulation</a:t>
            </a:r>
          </a:p>
          <a:p>
            <a:pPr marL="198438" lvl="5">
              <a:lnSpc>
                <a:spcPct val="150000"/>
              </a:lnSpc>
            </a:pPr>
            <a:r>
              <a:rPr lang="en-DE" sz="1800" dirty="0"/>
              <a:t>Results</a:t>
            </a:r>
          </a:p>
          <a:p>
            <a:pPr marL="198438" lvl="5">
              <a:lnSpc>
                <a:spcPct val="150000"/>
              </a:lnSpc>
            </a:pPr>
            <a:r>
              <a:rPr lang="en-DE" sz="1800" dirty="0"/>
              <a:t>Conclusion and future work</a:t>
            </a:r>
          </a:p>
          <a:p>
            <a:pPr marL="1001712" lvl="5" indent="0">
              <a:buNone/>
            </a:pP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2401972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scope for future work</a:t>
            </a: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2F99E8ED-46B8-41D9-BC0A-BDE6B2015C26}"/>
              </a:ext>
            </a:extLst>
          </p:cNvPr>
          <p:cNvSpPr/>
          <p:nvPr/>
        </p:nvSpPr>
        <p:spPr>
          <a:xfrm>
            <a:off x="431800" y="1039457"/>
            <a:ext cx="7964055" cy="1712979"/>
          </a:xfrm>
          <a:prstGeom prst="roundRect">
            <a:avLst/>
          </a:prstGeom>
          <a:solidFill>
            <a:schemeClr val="bg2">
              <a:lumMod val="90000"/>
              <a:alpha val="42000"/>
            </a:schemeClr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800" b="1" u="sng" kern="0" dirty="0">
              <a:solidFill>
                <a:schemeClr val="tx1"/>
              </a:solidFill>
            </a:endParaRPr>
          </a:p>
          <a:p>
            <a:endParaRPr lang="en-DE" u="sng" kern="0" dirty="0">
              <a:solidFill>
                <a:schemeClr val="tx1"/>
              </a:solidFill>
            </a:endParaRPr>
          </a:p>
          <a:p>
            <a:endParaRPr lang="en-DE" sz="1800" b="1" u="sng" kern="0" dirty="0">
              <a:solidFill>
                <a:schemeClr val="tx1"/>
              </a:solidFill>
            </a:endParaRPr>
          </a:p>
          <a:p>
            <a:endParaRPr lang="en-DE" sz="1800" b="1" u="sng" kern="0" dirty="0">
              <a:solidFill>
                <a:schemeClr val="tx1"/>
              </a:solidFill>
            </a:endParaRPr>
          </a:p>
          <a:p>
            <a:r>
              <a:rPr lang="en-DE" sz="1800" b="1" u="sng" kern="0" dirty="0">
                <a:solidFill>
                  <a:schemeClr val="tx1"/>
                </a:solidFill>
              </a:rPr>
              <a:t>C</a:t>
            </a:r>
            <a:r>
              <a:rPr lang="de-DE" sz="1800" b="1" u="sng" kern="0" dirty="0">
                <a:solidFill>
                  <a:schemeClr val="tx1"/>
                </a:solidFill>
              </a:rPr>
              <a:t>onclusion</a:t>
            </a:r>
          </a:p>
          <a:p>
            <a:endParaRPr lang="de-DE" sz="1600" b="1" u="sng" kern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0" kern="0" dirty="0">
                <a:solidFill>
                  <a:schemeClr val="tx1"/>
                </a:solidFill>
              </a:rPr>
              <a:t>A</a:t>
            </a:r>
            <a:r>
              <a:rPr lang="en-DE" sz="1600" b="0" kern="0" dirty="0">
                <a:solidFill>
                  <a:schemeClr val="tx1"/>
                </a:solidFill>
              </a:rPr>
              <a:t> method has been identified for simulation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kern="0" dirty="0">
                <a:solidFill>
                  <a:schemeClr val="tx1"/>
                </a:solidFill>
              </a:rPr>
              <a:t>Offers </a:t>
            </a:r>
            <a:r>
              <a:rPr lang="en-DE" sz="1600" b="0" kern="0" dirty="0" err="1">
                <a:solidFill>
                  <a:schemeClr val="tx1"/>
                </a:solidFill>
              </a:rPr>
              <a:t>possibil</a:t>
            </a:r>
            <a:r>
              <a:rPr lang="de-DE" sz="1600" b="0" kern="0" dirty="0">
                <a:solidFill>
                  <a:schemeClr val="tx1"/>
                </a:solidFill>
              </a:rPr>
              <a:t>i</a:t>
            </a:r>
            <a:r>
              <a:rPr lang="en-DE" sz="1600" b="0" kern="0" dirty="0">
                <a:solidFill>
                  <a:schemeClr val="tx1"/>
                </a:solidFill>
              </a:rPr>
              <a:t>ty of heat transfer through spot welds in thermal analysis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kern="0" dirty="0">
                <a:solidFill>
                  <a:schemeClr val="tx1"/>
                </a:solidFill>
              </a:rPr>
              <a:t>A process history of the </a:t>
            </a:r>
            <a:r>
              <a:rPr lang="en-DE" sz="1600" b="0" kern="0" dirty="0" err="1">
                <a:solidFill>
                  <a:schemeClr val="tx1"/>
                </a:solidFill>
              </a:rPr>
              <a:t>behavior</a:t>
            </a:r>
            <a:r>
              <a:rPr lang="en-DE" sz="1600" b="0" kern="0" dirty="0">
                <a:solidFill>
                  <a:schemeClr val="tx1"/>
                </a:solidFill>
              </a:rPr>
              <a:t> of adhesive can be </a:t>
            </a:r>
            <a:r>
              <a:rPr lang="en-DE" sz="1600" b="0" kern="0" dirty="0" err="1">
                <a:solidFill>
                  <a:schemeClr val="tx1"/>
                </a:solidFill>
              </a:rPr>
              <a:t>establis</a:t>
            </a:r>
            <a:r>
              <a:rPr lang="de-DE" sz="1600" b="0" kern="0" dirty="0">
                <a:solidFill>
                  <a:schemeClr val="tx1"/>
                </a:solidFill>
              </a:rPr>
              <a:t>h</a:t>
            </a:r>
            <a:r>
              <a:rPr lang="en-DE" sz="1600" b="0" kern="0" dirty="0">
                <a:solidFill>
                  <a:schemeClr val="tx1"/>
                </a:solidFill>
              </a:rPr>
              <a:t>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kern="0" dirty="0">
                <a:solidFill>
                  <a:schemeClr val="tx1"/>
                </a:solidFill>
              </a:rPr>
              <a:t>The critical spots of the BIW structure can be determined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DE" sz="1600" b="0" kern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DE" sz="1600" b="0" kern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DE" sz="1600" b="0" kern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600" b="0" kern="0" dirty="0">
              <a:solidFill>
                <a:schemeClr val="tx1"/>
              </a:solidFill>
            </a:endParaRPr>
          </a:p>
          <a:p>
            <a:endParaRPr lang="de-DE" sz="1600" kern="0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666E95F2-0605-448D-A858-359BEED34B1D}"/>
              </a:ext>
            </a:extLst>
          </p:cNvPr>
          <p:cNvSpPr/>
          <p:nvPr/>
        </p:nvSpPr>
        <p:spPr>
          <a:xfrm>
            <a:off x="431800" y="3547130"/>
            <a:ext cx="7964055" cy="1712979"/>
          </a:xfrm>
          <a:prstGeom prst="roundRect">
            <a:avLst/>
          </a:prstGeom>
          <a:solidFill>
            <a:schemeClr val="accent2">
              <a:lumMod val="40000"/>
              <a:lumOff val="60000"/>
              <a:alpha val="42000"/>
            </a:schemeClr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800" b="1" u="sng" kern="0" dirty="0">
              <a:solidFill>
                <a:schemeClr val="tx1"/>
              </a:solidFill>
            </a:endParaRPr>
          </a:p>
          <a:p>
            <a:endParaRPr lang="en-DE" u="sng" kern="0" dirty="0">
              <a:solidFill>
                <a:schemeClr val="tx1"/>
              </a:solidFill>
            </a:endParaRPr>
          </a:p>
          <a:p>
            <a:endParaRPr lang="en-DE" sz="1800" b="1" u="sng" kern="0" dirty="0">
              <a:solidFill>
                <a:schemeClr val="tx1"/>
              </a:solidFill>
            </a:endParaRPr>
          </a:p>
          <a:p>
            <a:endParaRPr lang="en-DE" sz="1800" b="1" u="sng" kern="0" dirty="0">
              <a:solidFill>
                <a:schemeClr val="tx1"/>
              </a:solidFill>
            </a:endParaRPr>
          </a:p>
          <a:p>
            <a:endParaRPr lang="en-DE" u="sng" kern="0" dirty="0">
              <a:solidFill>
                <a:schemeClr val="tx1"/>
              </a:solidFill>
            </a:endParaRPr>
          </a:p>
          <a:p>
            <a:r>
              <a:rPr lang="en-DE" u="sng" kern="0" dirty="0">
                <a:solidFill>
                  <a:schemeClr val="tx1"/>
                </a:solidFill>
              </a:rPr>
              <a:t>Future work</a:t>
            </a:r>
            <a:endParaRPr lang="de-DE" sz="1800" b="1" u="sng" kern="0" dirty="0">
              <a:solidFill>
                <a:schemeClr val="tx1"/>
              </a:solidFill>
            </a:endParaRPr>
          </a:p>
          <a:p>
            <a:endParaRPr lang="de-DE" sz="1600" b="1" u="sng" kern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kern="0">
                <a:solidFill>
                  <a:schemeClr val="tx1"/>
                </a:solidFill>
              </a:rPr>
              <a:t>An </a:t>
            </a:r>
            <a:r>
              <a:rPr lang="en-DE" sz="1600" b="0" kern="0" dirty="0">
                <a:solidFill>
                  <a:schemeClr val="tx1"/>
                </a:solidFill>
              </a:rPr>
              <a:t>experimental </a:t>
            </a:r>
            <a:r>
              <a:rPr lang="de-DE" sz="1600" b="0" kern="0" dirty="0">
                <a:solidFill>
                  <a:schemeClr val="tx1"/>
                </a:solidFill>
              </a:rPr>
              <a:t>verification</a:t>
            </a:r>
            <a:r>
              <a:rPr lang="en-DE" sz="1600" b="0" kern="0" dirty="0">
                <a:solidFill>
                  <a:schemeClr val="tx1"/>
                </a:solidFill>
              </a:rPr>
              <a:t> </a:t>
            </a:r>
            <a:r>
              <a:rPr lang="de-DE" sz="1600" b="0" kern="0" dirty="0">
                <a:solidFill>
                  <a:schemeClr val="tx1"/>
                </a:solidFill>
              </a:rPr>
              <a:t>o</a:t>
            </a:r>
            <a:r>
              <a:rPr lang="en-DE" sz="1600" b="0" kern="0" dirty="0">
                <a:solidFill>
                  <a:schemeClr val="tx1"/>
                </a:solidFill>
              </a:rPr>
              <a:t>f </a:t>
            </a:r>
            <a:r>
              <a:rPr lang="de-DE" sz="1600" b="0" kern="0" dirty="0">
                <a:solidFill>
                  <a:schemeClr val="tx1"/>
                </a:solidFill>
              </a:rPr>
              <a:t>t</a:t>
            </a:r>
            <a:r>
              <a:rPr lang="en-DE" sz="1600" b="0" kern="0" dirty="0">
                <a:solidFill>
                  <a:schemeClr val="tx1"/>
                </a:solidFill>
              </a:rPr>
              <a:t>h</a:t>
            </a:r>
            <a:r>
              <a:rPr lang="de-DE" sz="1600" b="0" kern="0" dirty="0">
                <a:solidFill>
                  <a:schemeClr val="tx1"/>
                </a:solidFill>
              </a:rPr>
              <a:t>e</a:t>
            </a:r>
            <a:r>
              <a:rPr lang="en-DE" sz="1600" b="0" kern="0" dirty="0">
                <a:solidFill>
                  <a:schemeClr val="tx1"/>
                </a:solidFill>
              </a:rPr>
              <a:t> </a:t>
            </a:r>
            <a:r>
              <a:rPr lang="de-DE" sz="1600" b="0" kern="0" dirty="0">
                <a:solidFill>
                  <a:schemeClr val="tx1"/>
                </a:solidFill>
              </a:rPr>
              <a:t>a</a:t>
            </a:r>
            <a:r>
              <a:rPr lang="en-DE" sz="1600" b="0" kern="0" dirty="0">
                <a:solidFill>
                  <a:schemeClr val="tx1"/>
                </a:solidFill>
              </a:rPr>
              <a:t>d</a:t>
            </a:r>
            <a:r>
              <a:rPr lang="de-DE" sz="1600" b="0" kern="0" dirty="0">
                <a:solidFill>
                  <a:schemeClr val="tx1"/>
                </a:solidFill>
              </a:rPr>
              <a:t>h</a:t>
            </a:r>
            <a:r>
              <a:rPr lang="en-DE" sz="1600" b="0" kern="0" dirty="0">
                <a:solidFill>
                  <a:schemeClr val="tx1"/>
                </a:solidFill>
              </a:rPr>
              <a:t>e</a:t>
            </a:r>
            <a:r>
              <a:rPr lang="de-DE" sz="1600" b="0" kern="0" dirty="0">
                <a:solidFill>
                  <a:schemeClr val="tx1"/>
                </a:solidFill>
              </a:rPr>
              <a:t>s</a:t>
            </a:r>
            <a:r>
              <a:rPr lang="en-DE" sz="1600" b="0" kern="0" dirty="0" err="1">
                <a:solidFill>
                  <a:schemeClr val="tx1"/>
                </a:solidFill>
              </a:rPr>
              <a:t>i</a:t>
            </a:r>
            <a:r>
              <a:rPr lang="de-DE" sz="1600" b="0" kern="0" dirty="0">
                <a:solidFill>
                  <a:schemeClr val="tx1"/>
                </a:solidFill>
              </a:rPr>
              <a:t>v</a:t>
            </a:r>
            <a:r>
              <a:rPr lang="en-DE" sz="1600" b="0" kern="0" dirty="0">
                <a:solidFill>
                  <a:schemeClr val="tx1"/>
                </a:solidFill>
              </a:rPr>
              <a:t>e</a:t>
            </a:r>
            <a:r>
              <a:rPr lang="de-DE" sz="1600" b="0" kern="0" dirty="0">
                <a:solidFill>
                  <a:schemeClr val="tx1"/>
                </a:solidFill>
              </a:rPr>
              <a:t>l</a:t>
            </a:r>
            <a:r>
              <a:rPr lang="en-DE" sz="1600" b="0" kern="0" dirty="0">
                <a:solidFill>
                  <a:schemeClr val="tx1"/>
                </a:solidFill>
              </a:rPr>
              <a:t>y </a:t>
            </a:r>
            <a:r>
              <a:rPr lang="de-DE" sz="1600" b="0" kern="0" dirty="0">
                <a:solidFill>
                  <a:schemeClr val="tx1"/>
                </a:solidFill>
              </a:rPr>
              <a:t>b</a:t>
            </a:r>
            <a:r>
              <a:rPr lang="en-DE" sz="1600" b="0" kern="0" dirty="0">
                <a:solidFill>
                  <a:schemeClr val="tx1"/>
                </a:solidFill>
              </a:rPr>
              <a:t>o</a:t>
            </a:r>
            <a:r>
              <a:rPr lang="de-DE" sz="1600" b="0" kern="0" dirty="0">
                <a:solidFill>
                  <a:schemeClr val="tx1"/>
                </a:solidFill>
              </a:rPr>
              <a:t>n</a:t>
            </a:r>
            <a:r>
              <a:rPr lang="en-DE" sz="1600" b="0" kern="0" dirty="0">
                <a:solidFill>
                  <a:schemeClr val="tx1"/>
                </a:solidFill>
              </a:rPr>
              <a:t>d</a:t>
            </a:r>
            <a:r>
              <a:rPr lang="de-DE" sz="1600" b="0" kern="0" dirty="0">
                <a:solidFill>
                  <a:schemeClr val="tx1"/>
                </a:solidFill>
              </a:rPr>
              <a:t>e</a:t>
            </a:r>
            <a:r>
              <a:rPr lang="en-DE" sz="1600" b="0" kern="0" dirty="0">
                <a:solidFill>
                  <a:schemeClr val="tx1"/>
                </a:solidFill>
              </a:rPr>
              <a:t>d </a:t>
            </a:r>
            <a:r>
              <a:rPr lang="de-DE" sz="1600" b="0" kern="0" dirty="0">
                <a:solidFill>
                  <a:schemeClr val="tx1"/>
                </a:solidFill>
              </a:rPr>
              <a:t>B</a:t>
            </a:r>
            <a:r>
              <a:rPr lang="en-DE" sz="1600" b="0" kern="0" dirty="0">
                <a:solidFill>
                  <a:schemeClr val="tx1"/>
                </a:solidFill>
              </a:rPr>
              <a:t>I</a:t>
            </a:r>
            <a:r>
              <a:rPr lang="de-DE" sz="1600" b="0" kern="0" dirty="0">
                <a:solidFill>
                  <a:schemeClr val="tx1"/>
                </a:solidFill>
              </a:rPr>
              <a:t>W</a:t>
            </a:r>
            <a:r>
              <a:rPr lang="en-DE" sz="1600" b="0" kern="0" dirty="0">
                <a:solidFill>
                  <a:schemeClr val="tx1"/>
                </a:solidFill>
              </a:rPr>
              <a:t> </a:t>
            </a:r>
            <a:r>
              <a:rPr lang="de-DE" sz="1600" b="0" kern="0" dirty="0">
                <a:solidFill>
                  <a:schemeClr val="tx1"/>
                </a:solidFill>
              </a:rPr>
              <a:t>s</a:t>
            </a:r>
            <a:r>
              <a:rPr lang="en-DE" sz="1600" b="0" kern="0" dirty="0">
                <a:solidFill>
                  <a:schemeClr val="tx1"/>
                </a:solidFill>
              </a:rPr>
              <a:t>t</a:t>
            </a:r>
            <a:r>
              <a:rPr lang="de-DE" sz="1600" b="0" kern="0" dirty="0">
                <a:solidFill>
                  <a:schemeClr val="tx1"/>
                </a:solidFill>
              </a:rPr>
              <a:t>r</a:t>
            </a:r>
            <a:r>
              <a:rPr lang="en-DE" sz="1600" b="0" kern="0" dirty="0">
                <a:solidFill>
                  <a:schemeClr val="tx1"/>
                </a:solidFill>
              </a:rPr>
              <a:t>u</a:t>
            </a:r>
            <a:r>
              <a:rPr lang="de-DE" sz="1600" b="0" kern="0" dirty="0">
                <a:solidFill>
                  <a:schemeClr val="tx1"/>
                </a:solidFill>
              </a:rPr>
              <a:t>c</a:t>
            </a:r>
            <a:r>
              <a:rPr lang="en-DE" sz="1600" b="0" kern="0" dirty="0">
                <a:solidFill>
                  <a:schemeClr val="tx1"/>
                </a:solidFill>
              </a:rPr>
              <a:t>t</a:t>
            </a:r>
            <a:r>
              <a:rPr lang="de-DE" sz="1600" b="0" kern="0" dirty="0">
                <a:solidFill>
                  <a:schemeClr val="tx1"/>
                </a:solidFill>
              </a:rPr>
              <a:t>u</a:t>
            </a:r>
            <a:r>
              <a:rPr lang="en-DE" sz="1600" b="0" kern="0" dirty="0">
                <a:solidFill>
                  <a:schemeClr val="tx1"/>
                </a:solidFill>
              </a:rPr>
              <a:t>r</a:t>
            </a:r>
            <a:r>
              <a:rPr lang="de-DE" sz="1600" b="0" kern="0" dirty="0">
                <a:solidFill>
                  <a:schemeClr val="tx1"/>
                </a:solidFill>
              </a:rPr>
              <a:t>e</a:t>
            </a:r>
            <a:r>
              <a:rPr lang="en-DE" sz="1600" b="0" kern="0" dirty="0">
                <a:solidFill>
                  <a:schemeClr val="tx1"/>
                </a:solidFill>
              </a:rPr>
              <a:t> </a:t>
            </a:r>
            <a:r>
              <a:rPr lang="de-DE" sz="1600" b="0" kern="0" dirty="0">
                <a:solidFill>
                  <a:schemeClr val="tx1"/>
                </a:solidFill>
              </a:rPr>
              <a:t>n</a:t>
            </a:r>
            <a:r>
              <a:rPr lang="en-DE" sz="1600" b="0" kern="0" dirty="0">
                <a:solidFill>
                  <a:schemeClr val="tx1"/>
                </a:solidFill>
              </a:rPr>
              <a:t>u</a:t>
            </a:r>
            <a:r>
              <a:rPr lang="de-DE" sz="1600" b="0" kern="0" dirty="0">
                <a:solidFill>
                  <a:schemeClr val="tx1"/>
                </a:solidFill>
              </a:rPr>
              <a:t>m</a:t>
            </a:r>
            <a:r>
              <a:rPr lang="en-DE" sz="1600" b="0" kern="0" dirty="0">
                <a:solidFill>
                  <a:schemeClr val="tx1"/>
                </a:solidFill>
              </a:rPr>
              <a:t>e</a:t>
            </a:r>
            <a:r>
              <a:rPr lang="de-DE" sz="1600" b="0" kern="0" dirty="0">
                <a:solidFill>
                  <a:schemeClr val="tx1"/>
                </a:solidFill>
              </a:rPr>
              <a:t>r</a:t>
            </a:r>
            <a:r>
              <a:rPr lang="en-DE" sz="1600" b="0" kern="0" dirty="0">
                <a:solidFill>
                  <a:schemeClr val="tx1"/>
                </a:solidFill>
              </a:rPr>
              <a:t>i</a:t>
            </a:r>
            <a:r>
              <a:rPr lang="de-DE" sz="1600" b="0" kern="0" dirty="0">
                <a:solidFill>
                  <a:schemeClr val="tx1"/>
                </a:solidFill>
              </a:rPr>
              <a:t>c</a:t>
            </a:r>
            <a:r>
              <a:rPr lang="en-DE" sz="1600" b="0" kern="0" dirty="0">
                <a:solidFill>
                  <a:schemeClr val="tx1"/>
                </a:solidFill>
              </a:rPr>
              <a:t>a</a:t>
            </a:r>
            <a:r>
              <a:rPr lang="de-DE" sz="1600" b="0" kern="0" dirty="0">
                <a:solidFill>
                  <a:schemeClr val="tx1"/>
                </a:solidFill>
              </a:rPr>
              <a:t>l</a:t>
            </a:r>
            <a:r>
              <a:rPr lang="en-DE" sz="1600" b="0" kern="0" dirty="0">
                <a:solidFill>
                  <a:schemeClr val="tx1"/>
                </a:solidFill>
              </a:rPr>
              <a:t>l</a:t>
            </a:r>
            <a:r>
              <a:rPr lang="de-DE" sz="1600" b="0" kern="0" dirty="0">
                <a:solidFill>
                  <a:schemeClr val="tx1"/>
                </a:solidFill>
              </a:rPr>
              <a:t>y</a:t>
            </a:r>
            <a:r>
              <a:rPr lang="en-DE" sz="1600" b="0" kern="0" dirty="0">
                <a:solidFill>
                  <a:schemeClr val="tx1"/>
                </a:solidFill>
              </a:rPr>
              <a:t> </a:t>
            </a:r>
            <a:r>
              <a:rPr lang="de-DE" sz="1600" b="0" kern="0" dirty="0">
                <a:solidFill>
                  <a:schemeClr val="tx1"/>
                </a:solidFill>
              </a:rPr>
              <a:t>c</a:t>
            </a:r>
            <a:r>
              <a:rPr lang="en-DE" sz="1600" b="0" kern="0" dirty="0">
                <a:solidFill>
                  <a:schemeClr val="tx1"/>
                </a:solidFill>
              </a:rPr>
              <a:t>a</a:t>
            </a:r>
            <a:r>
              <a:rPr lang="de-DE" sz="1600" b="0" kern="0" dirty="0">
                <a:solidFill>
                  <a:schemeClr val="tx1"/>
                </a:solidFill>
              </a:rPr>
              <a:t>l</a:t>
            </a:r>
            <a:r>
              <a:rPr lang="en-DE" sz="1600" b="0" kern="0" dirty="0">
                <a:solidFill>
                  <a:schemeClr val="tx1"/>
                </a:solidFill>
              </a:rPr>
              <a:t>c</a:t>
            </a:r>
            <a:r>
              <a:rPr lang="de-DE" sz="1600" b="0" kern="0" dirty="0">
                <a:solidFill>
                  <a:schemeClr val="tx1"/>
                </a:solidFill>
              </a:rPr>
              <a:t>u</a:t>
            </a:r>
            <a:r>
              <a:rPr lang="en-DE" sz="1600" b="0" kern="0" dirty="0">
                <a:solidFill>
                  <a:schemeClr val="tx1"/>
                </a:solidFill>
              </a:rPr>
              <a:t>l</a:t>
            </a:r>
            <a:r>
              <a:rPr lang="de-DE" sz="1600" b="0" kern="0" dirty="0">
                <a:solidFill>
                  <a:schemeClr val="tx1"/>
                </a:solidFill>
              </a:rPr>
              <a:t>a</a:t>
            </a:r>
            <a:r>
              <a:rPr lang="en-DE" sz="1600" b="0" kern="0" dirty="0">
                <a:solidFill>
                  <a:schemeClr val="tx1"/>
                </a:solidFill>
              </a:rPr>
              <a:t>t</a:t>
            </a:r>
            <a:r>
              <a:rPr lang="de-DE" sz="1600" b="0" kern="0" dirty="0">
                <a:solidFill>
                  <a:schemeClr val="tx1"/>
                </a:solidFill>
              </a:rPr>
              <a:t>e</a:t>
            </a:r>
            <a:r>
              <a:rPr lang="en-DE" sz="1600" b="0" kern="0" dirty="0">
                <a:solidFill>
                  <a:schemeClr val="tx1"/>
                </a:solidFill>
              </a:rPr>
              <a:t>d </a:t>
            </a:r>
            <a:r>
              <a:rPr lang="de-DE" sz="1600" b="0" kern="0" dirty="0">
                <a:solidFill>
                  <a:schemeClr val="tx1"/>
                </a:solidFill>
              </a:rPr>
              <a:t>i</a:t>
            </a:r>
            <a:r>
              <a:rPr lang="en-DE" sz="1600" b="0" kern="0" dirty="0">
                <a:solidFill>
                  <a:schemeClr val="tx1"/>
                </a:solidFill>
              </a:rPr>
              <a:t>n this work is </a:t>
            </a:r>
            <a:r>
              <a:rPr lang="de-DE" sz="1600" b="0" kern="0" dirty="0">
                <a:solidFill>
                  <a:schemeClr val="tx1"/>
                </a:solidFill>
              </a:rPr>
              <a:t>desirable</a:t>
            </a:r>
            <a:endParaRPr lang="en-DE" sz="1600" b="0" kern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kern="0" dirty="0">
                <a:solidFill>
                  <a:schemeClr val="tx1"/>
                </a:solidFill>
              </a:rPr>
              <a:t>Long running time of mechanical simulation should be investigated</a:t>
            </a:r>
          </a:p>
          <a:p>
            <a:endParaRPr lang="en-DE" sz="1600" b="0" kern="0" dirty="0">
              <a:solidFill>
                <a:schemeClr val="tx1"/>
              </a:solidFill>
            </a:endParaRPr>
          </a:p>
          <a:p>
            <a:r>
              <a:rPr lang="en-DE" sz="1600" b="0" kern="0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DE" sz="1600" b="0" kern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DE" sz="1600" b="0" kern="0" dirty="0">
              <a:solidFill>
                <a:schemeClr val="tx1"/>
              </a:solidFill>
            </a:endParaRPr>
          </a:p>
          <a:p>
            <a:endParaRPr lang="de-DE" sz="1600" b="0" kern="0" dirty="0">
              <a:solidFill>
                <a:schemeClr val="tx1"/>
              </a:solidFill>
            </a:endParaRPr>
          </a:p>
          <a:p>
            <a:endParaRPr lang="de-DE" sz="1600" kern="0" dirty="0"/>
          </a:p>
        </p:txBody>
      </p:sp>
    </p:spTree>
    <p:extLst>
      <p:ext uri="{BB962C8B-B14F-4D97-AF65-F5344CB8AC3E}">
        <p14:creationId xmlns:p14="http://schemas.microsoft.com/office/powerpoint/2010/main" val="141743374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0C2F-E2FE-412E-88CD-8F58756C4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BF274E-F04C-4902-942B-46479BA7A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9136" y="3074987"/>
            <a:ext cx="5645727" cy="708025"/>
          </a:xfrm>
        </p:spPr>
        <p:txBody>
          <a:bodyPr/>
          <a:lstStyle/>
          <a:p>
            <a:pPr algn="ctr"/>
            <a:r>
              <a:rPr lang="de-DE" sz="3200" dirty="0"/>
              <a:t>T</a:t>
            </a:r>
            <a:r>
              <a:rPr lang="en-DE" sz="3200" dirty="0"/>
              <a:t>h</a:t>
            </a:r>
            <a:r>
              <a:rPr lang="de-DE" sz="3200" dirty="0"/>
              <a:t>a</a:t>
            </a:r>
            <a:r>
              <a:rPr lang="en-DE" sz="3200" dirty="0"/>
              <a:t>n</a:t>
            </a:r>
            <a:r>
              <a:rPr lang="de-DE" sz="3200" dirty="0"/>
              <a:t>k</a:t>
            </a:r>
            <a:r>
              <a:rPr lang="en-DE" sz="3200" dirty="0"/>
              <a:t> </a:t>
            </a:r>
            <a:r>
              <a:rPr lang="de-DE" sz="3200" dirty="0"/>
              <a:t>y</a:t>
            </a:r>
            <a:r>
              <a:rPr lang="en-DE" sz="3200" dirty="0"/>
              <a:t>o</a:t>
            </a:r>
            <a:r>
              <a:rPr lang="de-DE" sz="3200" dirty="0"/>
              <a:t>u</a:t>
            </a:r>
            <a:r>
              <a:rPr lang="en-DE" sz="3200" dirty="0"/>
              <a:t> </a:t>
            </a:r>
            <a:r>
              <a:rPr lang="de-DE" sz="3200" dirty="0"/>
              <a:t>f</a:t>
            </a:r>
            <a:r>
              <a:rPr lang="en-DE" sz="3200" dirty="0"/>
              <a:t>o</a:t>
            </a:r>
            <a:r>
              <a:rPr lang="de-DE" sz="3200" dirty="0"/>
              <a:t>r</a:t>
            </a:r>
            <a:r>
              <a:rPr lang="en-DE" sz="3200" dirty="0"/>
              <a:t> </a:t>
            </a:r>
            <a:r>
              <a:rPr lang="de-DE" sz="3200" dirty="0"/>
              <a:t>y</a:t>
            </a:r>
            <a:r>
              <a:rPr lang="en-DE" sz="3200" dirty="0"/>
              <a:t>o</a:t>
            </a:r>
            <a:r>
              <a:rPr lang="de-DE" sz="3200" dirty="0"/>
              <a:t>u</a:t>
            </a:r>
            <a:r>
              <a:rPr lang="en-DE" sz="3200" dirty="0"/>
              <a:t>r </a:t>
            </a:r>
            <a:r>
              <a:rPr lang="de-DE" sz="3200" dirty="0"/>
              <a:t>a</a:t>
            </a:r>
            <a:r>
              <a:rPr lang="en-DE" sz="3200" dirty="0"/>
              <a:t>t</a:t>
            </a:r>
            <a:r>
              <a:rPr lang="de-DE" sz="3200" dirty="0"/>
              <a:t>t</a:t>
            </a:r>
            <a:r>
              <a:rPr lang="en-DE" sz="3200" dirty="0"/>
              <a:t>e</a:t>
            </a:r>
            <a:r>
              <a:rPr lang="de-DE" sz="3200" dirty="0"/>
              <a:t>n</a:t>
            </a:r>
            <a:r>
              <a:rPr lang="en-DE" sz="3200" dirty="0"/>
              <a:t>t</a:t>
            </a:r>
            <a:r>
              <a:rPr lang="de-DE" sz="3200" dirty="0"/>
              <a:t>i</a:t>
            </a:r>
            <a:r>
              <a:rPr lang="en-DE" sz="3200" dirty="0"/>
              <a:t>o</a:t>
            </a:r>
            <a:r>
              <a:rPr lang="de-DE" sz="3200" dirty="0"/>
              <a:t>n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261721406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0C2F-E2FE-412E-88CD-8F58756C4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8ABC9-C867-4B5D-BC6F-998BB357F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042989"/>
            <a:ext cx="8375650" cy="484057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de-D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https://www.linkedin.com/pulse/body-white-biw-design-fundamentals-part1-mahm%C3%BCd-hosseinjani</a:t>
            </a:r>
            <a:endParaRPr lang="en-DE" dirty="0"/>
          </a:p>
          <a:p>
            <a:endParaRPr lang="en-DE" dirty="0"/>
          </a:p>
          <a:p>
            <a:pPr marL="342900" indent="-342900">
              <a:buFont typeface="+mj-lt"/>
              <a:buAutoNum type="arabicPeriod" startAt="2"/>
            </a:pPr>
            <a:r>
              <a:rPr lang="de-DE" dirty="0"/>
              <a:t>Robert Georg Dietrich</a:t>
            </a:r>
            <a:r>
              <a:rPr lang="en-DE" dirty="0"/>
              <a:t>.</a:t>
            </a:r>
            <a:r>
              <a:rPr lang="de-DE" dirty="0"/>
              <a:t> Analyse der Wärmeausdehnungs-Inkompatibilität bei</a:t>
            </a:r>
          </a:p>
          <a:p>
            <a:pPr marL="360363"/>
            <a:r>
              <a:rPr lang="de-DE" dirty="0"/>
              <a:t>Klebverbindungen aus CFK, Stahl und Aluminium bei der Fertigung einer lackierten </a:t>
            </a:r>
            <a:r>
              <a:rPr lang="en-DE" dirty="0"/>
              <a:t>    </a:t>
            </a:r>
            <a:r>
              <a:rPr lang="de-DE" dirty="0"/>
              <a:t>Karosserie</a:t>
            </a:r>
            <a:r>
              <a:rPr lang="en-DE" dirty="0"/>
              <a:t> (2017)</a:t>
            </a:r>
            <a:r>
              <a:rPr lang="de-DE" dirty="0"/>
              <a:t>. PhD thesis, Technische Universität München, Germany</a:t>
            </a:r>
            <a:r>
              <a:rPr lang="en-DE" dirty="0"/>
              <a:t>. </a:t>
            </a:r>
          </a:p>
          <a:p>
            <a:pPr indent="360363"/>
            <a:endParaRPr lang="en-DE" dirty="0"/>
          </a:p>
          <a:p>
            <a:pPr marL="360363" indent="-360363">
              <a:buFont typeface="+mj-lt"/>
              <a:buAutoNum type="arabicPeriod" startAt="3"/>
            </a:pPr>
            <a:r>
              <a:rPr lang="de-DE" dirty="0"/>
              <a:t>Numerische abschätzung von eigenspannungen und bauteilverformungen in </a:t>
            </a:r>
            <a:r>
              <a:rPr lang="en-DE" dirty="0"/>
              <a:t> </a:t>
            </a:r>
            <a:r>
              <a:rPr lang="de-DE" dirty="0"/>
              <a:t>gesamtfahrzeugmodellen beim kleben im karosseriebau. Paderborner Symposium Fügetechnik </a:t>
            </a:r>
            <a:r>
              <a:rPr lang="en-DE" dirty="0"/>
              <a:t>(</a:t>
            </a:r>
            <a:r>
              <a:rPr lang="de-DE" dirty="0"/>
              <a:t>2006</a:t>
            </a:r>
            <a:r>
              <a:rPr lang="en-DE" dirty="0"/>
              <a:t>)</a:t>
            </a:r>
            <a:r>
              <a:rPr lang="de-DE" dirty="0"/>
              <a:t>. </a:t>
            </a:r>
            <a:endParaRPr lang="en-DE" dirty="0"/>
          </a:p>
          <a:p>
            <a:pPr marL="360363"/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https://www.theseus-fe.com/ths_content/publications/slides/20061129_slides_kleben-im-karosseriebau_prozess-simulation_de.pdf</a:t>
            </a:r>
            <a:endParaRPr lang="en-DE" dirty="0"/>
          </a:p>
          <a:p>
            <a:pPr marL="360363"/>
            <a:endParaRPr lang="en-DE" dirty="0"/>
          </a:p>
          <a:p>
            <a:pPr marL="342900" indent="-342900">
              <a:buFont typeface="+mj-lt"/>
              <a:buAutoNum type="arabicPeriod" startAt="4"/>
            </a:pPr>
            <a:r>
              <a:rPr lang="en-DE" dirty="0"/>
              <a:t>Theseus FE.</a:t>
            </a:r>
          </a:p>
          <a:p>
            <a:pPr marL="360363"/>
            <a:r>
              <a:rPr lang="de-DE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https://www.theseus-fe.com/simulation-software/paint-dryer-simulation</a:t>
            </a:r>
            <a:endParaRPr lang="en-DE" dirty="0"/>
          </a:p>
          <a:p>
            <a:pPr marL="360363"/>
            <a:endParaRPr lang="de-DE" dirty="0"/>
          </a:p>
          <a:p>
            <a:pPr marL="342900" indent="-342900">
              <a:buAutoNum type="arabicPeriod"/>
            </a:pPr>
            <a:endParaRPr lang="en-DE" dirty="0"/>
          </a:p>
          <a:p>
            <a:pPr marL="342900" indent="-342900">
              <a:buAutoNum type="arabicPeriod"/>
            </a:pPr>
            <a:endParaRPr lang="en-DE" dirty="0"/>
          </a:p>
          <a:p>
            <a:pPr marL="342900" indent="-342900">
              <a:buAutoNum type="arabicPeriod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9090139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668C-19AA-4FCD-B272-A41EA6DC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f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c</a:t>
            </a:r>
            <a:r>
              <a:rPr lang="de-DE" dirty="0"/>
              <a:t>e</a:t>
            </a:r>
            <a:r>
              <a:rPr lang="en-DE" dirty="0"/>
              <a:t>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83701-417B-4B75-A205-5EF9D8405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/>
            <a:r>
              <a:rPr lang="en-DE" dirty="0"/>
              <a:t>5.   </a:t>
            </a:r>
            <a:r>
              <a:rPr lang="de-DE" dirty="0"/>
              <a:t>Niklas Günther, Michael Griese, Elisabeth Stammen, and Klaus Dilger.</a:t>
            </a:r>
            <a:r>
              <a:rPr lang="en-DE" dirty="0"/>
              <a:t>(2018)</a:t>
            </a:r>
            <a:r>
              <a:rPr lang="de-DE" dirty="0"/>
              <a:t> Modeling of </a:t>
            </a:r>
            <a:r>
              <a:rPr lang="en-DE" dirty="0"/>
              <a:t> </a:t>
            </a:r>
            <a:r>
              <a:rPr lang="de-DE" dirty="0"/>
              <a:t>adhesive layers with temperature-dependent cohesive zone elements for predicting adhesive failure during the drying process of cathodic dip painting. </a:t>
            </a:r>
            <a:endParaRPr lang="en-DE" dirty="0"/>
          </a:p>
          <a:p>
            <a:pPr marL="360363" indent="-360363"/>
            <a:endParaRPr lang="en-DE" dirty="0"/>
          </a:p>
          <a:p>
            <a:pPr marL="360363" indent="-360363"/>
            <a:r>
              <a:rPr lang="en-DE" dirty="0"/>
              <a:t>6.   </a:t>
            </a:r>
            <a:r>
              <a:rPr lang="de-DE" dirty="0"/>
              <a:t>A</a:t>
            </a:r>
            <a:r>
              <a:rPr lang="en-DE" dirty="0"/>
              <a:t>B</a:t>
            </a:r>
            <a:r>
              <a:rPr lang="de-DE" dirty="0"/>
              <a:t>A</a:t>
            </a:r>
            <a:r>
              <a:rPr lang="en-DE" dirty="0"/>
              <a:t>Q</a:t>
            </a:r>
            <a:r>
              <a:rPr lang="de-DE" dirty="0"/>
              <a:t>U</a:t>
            </a:r>
            <a:r>
              <a:rPr lang="en-DE" dirty="0"/>
              <a:t>S 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n</a:t>
            </a:r>
            <a:r>
              <a:rPr lang="en-DE" dirty="0"/>
              <a:t>u</a:t>
            </a:r>
            <a:r>
              <a:rPr lang="de-DE" dirty="0"/>
              <a:t>a</a:t>
            </a:r>
            <a:r>
              <a:rPr lang="en-DE" dirty="0"/>
              <a:t>l V6.6 </a:t>
            </a:r>
            <a:r>
              <a:rPr lang="de-D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https://classes.engineering.wustl.edu/2009/spring/mase5513/abaqus/docs/v6.6/books/usb/default.htm?startat=pt08ch28s03aus107.html#usb-cni-ptiedconstraint</a:t>
            </a:r>
            <a:endParaRPr lang="en-DE" dirty="0"/>
          </a:p>
          <a:p>
            <a:pPr marL="360363" indent="-360363"/>
            <a:endParaRPr lang="en-DE" dirty="0"/>
          </a:p>
          <a:p>
            <a:r>
              <a:rPr lang="en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568397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2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431800" y="343623"/>
            <a:ext cx="8375650" cy="708025"/>
          </a:xfrm>
        </p:spPr>
        <p:txBody>
          <a:bodyPr/>
          <a:lstStyle/>
          <a:p>
            <a:r>
              <a:rPr lang="en-DE" dirty="0"/>
              <a:t>Contents</a:t>
            </a:r>
            <a:endParaRPr lang="de-DE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36562" y="1740766"/>
            <a:ext cx="8370888" cy="4622800"/>
          </a:xfrm>
          <a:noFill/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DE" sz="1800" dirty="0"/>
              <a:t>I</a:t>
            </a:r>
            <a:r>
              <a:rPr lang="de-DE" sz="1800" dirty="0"/>
              <a:t>n</a:t>
            </a:r>
            <a:r>
              <a:rPr lang="en-DE" sz="1800" dirty="0"/>
              <a:t>t</a:t>
            </a:r>
            <a:r>
              <a:rPr lang="de-DE" sz="1800" dirty="0"/>
              <a:t>r</a:t>
            </a:r>
            <a:r>
              <a:rPr lang="en-DE" sz="1800" dirty="0"/>
              <a:t>o</a:t>
            </a:r>
            <a:r>
              <a:rPr lang="de-DE" sz="1800" dirty="0"/>
              <a:t>d</a:t>
            </a:r>
            <a:r>
              <a:rPr lang="en-DE" sz="1800" dirty="0"/>
              <a:t>u</a:t>
            </a:r>
            <a:r>
              <a:rPr lang="de-DE" sz="1800" dirty="0"/>
              <a:t>c</a:t>
            </a:r>
            <a:r>
              <a:rPr lang="en-DE" sz="1800" dirty="0"/>
              <a:t>t</a:t>
            </a:r>
            <a:r>
              <a:rPr lang="de-DE" sz="1800" dirty="0"/>
              <a:t>i</a:t>
            </a:r>
            <a:r>
              <a:rPr lang="en-DE" sz="1800" dirty="0"/>
              <a:t>o</a:t>
            </a:r>
            <a:r>
              <a:rPr lang="de-DE" sz="1800" dirty="0"/>
              <a:t>n</a:t>
            </a:r>
            <a:endParaRPr lang="en-DE" sz="1800" dirty="0"/>
          </a:p>
          <a:p>
            <a:pPr lvl="1">
              <a:lnSpc>
                <a:spcPct val="150000"/>
              </a:lnSpc>
            </a:pPr>
            <a:r>
              <a:rPr lang="en-DE" sz="1800" dirty="0"/>
              <a:t>Industrial process and problem description</a:t>
            </a:r>
            <a:endParaRPr lang="de-DE" sz="1800" dirty="0"/>
          </a:p>
          <a:p>
            <a:pPr lvl="1">
              <a:lnSpc>
                <a:spcPct val="150000"/>
              </a:lnSpc>
            </a:pPr>
            <a:r>
              <a:rPr lang="en-DE" sz="1800" dirty="0"/>
              <a:t>Motivation and objective</a:t>
            </a:r>
            <a:endParaRPr lang="de-DE" sz="1800" dirty="0"/>
          </a:p>
          <a:p>
            <a:pPr lvl="1">
              <a:lnSpc>
                <a:spcPct val="150000"/>
              </a:lnSpc>
            </a:pPr>
            <a:r>
              <a:rPr lang="en-DE" sz="1800" dirty="0"/>
              <a:t>Overview of material properties</a:t>
            </a:r>
          </a:p>
          <a:p>
            <a:pPr lvl="1">
              <a:lnSpc>
                <a:spcPct val="150000"/>
              </a:lnSpc>
            </a:pPr>
            <a:r>
              <a:rPr lang="en-DE" sz="1800" dirty="0"/>
              <a:t>Workflow of the simulation</a:t>
            </a:r>
          </a:p>
          <a:p>
            <a:pPr marL="198438" lvl="5">
              <a:lnSpc>
                <a:spcPct val="150000"/>
              </a:lnSpc>
            </a:pPr>
            <a:r>
              <a:rPr lang="en-DE" sz="1800" dirty="0"/>
              <a:t>Results</a:t>
            </a:r>
          </a:p>
          <a:p>
            <a:pPr marL="198438" lvl="5">
              <a:lnSpc>
                <a:spcPct val="150000"/>
              </a:lnSpc>
            </a:pPr>
            <a:r>
              <a:rPr lang="en-DE" sz="1800" dirty="0"/>
              <a:t>Conclusion and future work</a:t>
            </a:r>
          </a:p>
          <a:p>
            <a:pPr marL="1001712" lvl="5" indent="0">
              <a:buNone/>
            </a:pP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977544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r</a:t>
            </a:r>
            <a:r>
              <a:rPr lang="en-DE" dirty="0"/>
              <a:t>i</a:t>
            </a:r>
            <a:r>
              <a:rPr lang="de-DE" dirty="0"/>
              <a:t>a</a:t>
            </a:r>
            <a:r>
              <a:rPr lang="en-DE" dirty="0"/>
              <a:t>l process 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 </a:t>
            </a:r>
            <a:r>
              <a:rPr lang="de-DE" dirty="0"/>
              <a:t>p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b</a:t>
            </a:r>
            <a:r>
              <a:rPr lang="de-DE" dirty="0"/>
              <a:t>l</a:t>
            </a:r>
            <a:r>
              <a:rPr lang="en-DE" dirty="0"/>
              <a:t>e</a:t>
            </a:r>
            <a:r>
              <a:rPr lang="de-DE" dirty="0"/>
              <a:t>m</a:t>
            </a:r>
            <a:r>
              <a:rPr lang="en-DE" dirty="0"/>
              <a:t> </a:t>
            </a:r>
            <a:r>
              <a:rPr lang="de-DE" dirty="0"/>
              <a:t>d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c</a:t>
            </a:r>
            <a:r>
              <a:rPr lang="de-DE" dirty="0"/>
              <a:t>r</a:t>
            </a:r>
            <a:r>
              <a:rPr lang="en-DE" dirty="0"/>
              <a:t>i</a:t>
            </a:r>
            <a:r>
              <a:rPr lang="de-DE" dirty="0"/>
              <a:t>p</a:t>
            </a:r>
            <a:r>
              <a:rPr lang="en-DE" dirty="0"/>
              <a:t>t</a:t>
            </a:r>
            <a:r>
              <a:rPr lang="de-DE" dirty="0"/>
              <a:t>i</a:t>
            </a:r>
            <a:r>
              <a:rPr lang="en-DE" dirty="0"/>
              <a:t>o</a:t>
            </a:r>
            <a:r>
              <a:rPr lang="de-DE" dirty="0"/>
              <a:t>n</a:t>
            </a:r>
            <a:endParaRPr lang="en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D57025-810C-48DE-B4CC-751CDACCFA89}"/>
              </a:ext>
            </a:extLst>
          </p:cNvPr>
          <p:cNvSpPr/>
          <p:nvPr/>
        </p:nvSpPr>
        <p:spPr>
          <a:xfrm>
            <a:off x="6604003" y="4128655"/>
            <a:ext cx="1542473" cy="31403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C12860E-758F-402A-B7F5-29941057A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37" y="963817"/>
            <a:ext cx="2419926" cy="16434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7E4499-A36F-4ACB-9815-C2F7CA728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245" y="963817"/>
            <a:ext cx="2419926" cy="16434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4B5376-FBCA-4382-B5D6-93A17F879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56" y="963818"/>
            <a:ext cx="2419927" cy="164345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BC053F5B-A13D-443F-AB03-47EE6ACBC1B4}"/>
              </a:ext>
            </a:extLst>
          </p:cNvPr>
          <p:cNvSpPr/>
          <p:nvPr/>
        </p:nvSpPr>
        <p:spPr>
          <a:xfrm>
            <a:off x="2697018" y="1625602"/>
            <a:ext cx="508000" cy="38792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D2C2B16-C0AD-47F9-B51B-5E3386FE1FD3}"/>
              </a:ext>
            </a:extLst>
          </p:cNvPr>
          <p:cNvSpPr/>
          <p:nvPr/>
        </p:nvSpPr>
        <p:spPr>
          <a:xfrm>
            <a:off x="5877212" y="1625602"/>
            <a:ext cx="508000" cy="38792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A8034E-26E2-4CEB-B350-BA966D98004D}"/>
              </a:ext>
            </a:extLst>
          </p:cNvPr>
          <p:cNvSpPr txBox="1"/>
          <p:nvPr/>
        </p:nvSpPr>
        <p:spPr>
          <a:xfrm>
            <a:off x="658091" y="2604421"/>
            <a:ext cx="1376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0" i="1" dirty="0"/>
              <a:t>P</a:t>
            </a:r>
            <a:r>
              <a:rPr lang="en-DE" sz="1600" b="0" i="1" dirty="0"/>
              <a:t>r</a:t>
            </a:r>
            <a:r>
              <a:rPr lang="de-DE" sz="1600" b="0" i="1" dirty="0"/>
              <a:t>e</a:t>
            </a:r>
            <a:r>
              <a:rPr lang="en-DE" sz="1600" b="0" i="1" dirty="0"/>
              <a:t>s</a:t>
            </a:r>
            <a:r>
              <a:rPr lang="de-DE" sz="1600" b="0" i="1" dirty="0"/>
              <a:t>s</a:t>
            </a:r>
            <a:r>
              <a:rPr lang="en-DE" sz="1600" b="0" i="1" dirty="0" err="1"/>
              <a:t>i</a:t>
            </a:r>
            <a:r>
              <a:rPr lang="de-DE" sz="1600" b="0" i="1" dirty="0"/>
              <a:t>n</a:t>
            </a:r>
            <a:r>
              <a:rPr lang="en-DE" sz="1600" b="0" i="1" dirty="0"/>
              <a:t>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3F7957-74E6-4318-9545-707474BBF1F1}"/>
              </a:ext>
            </a:extLst>
          </p:cNvPr>
          <p:cNvSpPr txBox="1"/>
          <p:nvPr/>
        </p:nvSpPr>
        <p:spPr>
          <a:xfrm>
            <a:off x="3848099" y="2604421"/>
            <a:ext cx="1376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b="0" i="1" dirty="0"/>
              <a:t>Assembling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A6E413-AE69-4995-8E5A-D3EEF0DFD00A}"/>
              </a:ext>
            </a:extLst>
          </p:cNvPr>
          <p:cNvSpPr txBox="1"/>
          <p:nvPr/>
        </p:nvSpPr>
        <p:spPr>
          <a:xfrm>
            <a:off x="6694412" y="2570400"/>
            <a:ext cx="206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b="0" i="1" dirty="0"/>
              <a:t>Paint pre-treatment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D488D94-634C-4BAA-B96F-2505757D46E1}"/>
              </a:ext>
            </a:extLst>
          </p:cNvPr>
          <p:cNvSpPr/>
          <p:nvPr/>
        </p:nvSpPr>
        <p:spPr>
          <a:xfrm>
            <a:off x="7472216" y="3115356"/>
            <a:ext cx="508000" cy="38792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EFCC01-A288-4993-89AA-E96DF964F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24513"/>
            <a:ext cx="2063609" cy="16434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B8AF09-8929-4E0F-ACD3-E425785DB4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79" y="4437303"/>
            <a:ext cx="2349057" cy="114132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727C358-A253-49BE-85B1-42642706A024}"/>
              </a:ext>
            </a:extLst>
          </p:cNvPr>
          <p:cNvSpPr/>
          <p:nvPr/>
        </p:nvSpPr>
        <p:spPr>
          <a:xfrm>
            <a:off x="606579" y="4518577"/>
            <a:ext cx="561109" cy="16324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FB630D-A55E-4EEC-A9CC-8F45165AE82D}"/>
              </a:ext>
            </a:extLst>
          </p:cNvPr>
          <p:cNvSpPr/>
          <p:nvPr/>
        </p:nvSpPr>
        <p:spPr>
          <a:xfrm>
            <a:off x="3205018" y="3646207"/>
            <a:ext cx="5828146" cy="2061866"/>
          </a:xfrm>
          <a:prstGeom prst="rect">
            <a:avLst/>
          </a:prstGeom>
          <a:solidFill>
            <a:schemeClr val="bg1"/>
          </a:solidFill>
          <a:ln w="44450">
            <a:solidFill>
              <a:srgbClr val="FF0000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B8DB28-E6E2-4405-9A87-B32DD5A9AE3C}"/>
              </a:ext>
            </a:extLst>
          </p:cNvPr>
          <p:cNvSpPr/>
          <p:nvPr/>
        </p:nvSpPr>
        <p:spPr>
          <a:xfrm>
            <a:off x="3326245" y="3790873"/>
            <a:ext cx="2419926" cy="164345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</a:t>
            </a:r>
            <a:r>
              <a:rPr lang="en-DE" dirty="0" err="1">
                <a:solidFill>
                  <a:schemeClr val="tx1"/>
                </a:solidFill>
              </a:rPr>
              <a:t>i</a:t>
            </a:r>
            <a:r>
              <a:rPr lang="de-DE" dirty="0">
                <a:solidFill>
                  <a:schemeClr val="tx1"/>
                </a:solidFill>
              </a:rPr>
              <a:t>n</a:t>
            </a:r>
            <a:r>
              <a:rPr lang="en-DE" dirty="0">
                <a:solidFill>
                  <a:schemeClr val="tx1"/>
                </a:solidFill>
              </a:rPr>
              <a:t>a</a:t>
            </a:r>
            <a:r>
              <a:rPr lang="de-DE" dirty="0">
                <a:solidFill>
                  <a:schemeClr val="tx1"/>
                </a:solidFill>
              </a:rPr>
              <a:t>l</a:t>
            </a:r>
            <a:r>
              <a:rPr lang="en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c</a:t>
            </a:r>
            <a:r>
              <a:rPr lang="en-DE" dirty="0">
                <a:solidFill>
                  <a:schemeClr val="tx1"/>
                </a:solidFill>
              </a:rPr>
              <a:t>u</a:t>
            </a:r>
            <a:r>
              <a:rPr lang="de-DE" dirty="0">
                <a:solidFill>
                  <a:schemeClr val="tx1"/>
                </a:solidFill>
              </a:rPr>
              <a:t>r</a:t>
            </a:r>
            <a:r>
              <a:rPr lang="en-DE" dirty="0" err="1">
                <a:solidFill>
                  <a:schemeClr val="tx1"/>
                </a:solidFill>
              </a:rPr>
              <a:t>i</a:t>
            </a:r>
            <a:r>
              <a:rPr lang="de-DE" dirty="0">
                <a:solidFill>
                  <a:schemeClr val="tx1"/>
                </a:solidFill>
              </a:rPr>
              <a:t>n</a:t>
            </a:r>
            <a:r>
              <a:rPr lang="en-DE" dirty="0">
                <a:solidFill>
                  <a:schemeClr val="tx1"/>
                </a:solidFill>
              </a:rPr>
              <a:t>g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C</a:t>
            </a:r>
            <a:r>
              <a:rPr lang="en-DE" dirty="0">
                <a:solidFill>
                  <a:schemeClr val="tx1"/>
                </a:solidFill>
              </a:rPr>
              <a:t>a</a:t>
            </a:r>
            <a:r>
              <a:rPr lang="de-DE" dirty="0">
                <a:solidFill>
                  <a:schemeClr val="tx1"/>
                </a:solidFill>
              </a:rPr>
              <a:t>t</a:t>
            </a:r>
            <a:r>
              <a:rPr lang="en-DE" dirty="0">
                <a:solidFill>
                  <a:schemeClr val="tx1"/>
                </a:solidFill>
              </a:rPr>
              <a:t>h</a:t>
            </a:r>
            <a:r>
              <a:rPr lang="de-DE" dirty="0">
                <a:solidFill>
                  <a:schemeClr val="tx1"/>
                </a:solidFill>
              </a:rPr>
              <a:t>o</a:t>
            </a:r>
            <a:r>
              <a:rPr lang="en-DE" dirty="0">
                <a:solidFill>
                  <a:schemeClr val="tx1"/>
                </a:solidFill>
              </a:rPr>
              <a:t>d</a:t>
            </a:r>
            <a:r>
              <a:rPr lang="de-DE" dirty="0">
                <a:solidFill>
                  <a:schemeClr val="tx1"/>
                </a:solidFill>
              </a:rPr>
              <a:t>i</a:t>
            </a:r>
            <a:r>
              <a:rPr lang="en-DE" dirty="0">
                <a:solidFill>
                  <a:schemeClr val="tx1"/>
                </a:solidFill>
              </a:rPr>
              <a:t>c </a:t>
            </a:r>
            <a:r>
              <a:rPr lang="de-DE" dirty="0">
                <a:solidFill>
                  <a:schemeClr val="tx1"/>
                </a:solidFill>
              </a:rPr>
              <a:t>d</a:t>
            </a:r>
            <a:r>
              <a:rPr lang="en-DE" dirty="0" err="1">
                <a:solidFill>
                  <a:schemeClr val="tx1"/>
                </a:solidFill>
              </a:rPr>
              <a:t>i</a:t>
            </a:r>
            <a:r>
              <a:rPr lang="de-DE" dirty="0">
                <a:solidFill>
                  <a:schemeClr val="tx1"/>
                </a:solidFill>
              </a:rPr>
              <a:t>p</a:t>
            </a:r>
            <a:r>
              <a:rPr lang="en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p</a:t>
            </a:r>
            <a:r>
              <a:rPr lang="en-DE" dirty="0">
                <a:solidFill>
                  <a:schemeClr val="tx1"/>
                </a:solidFill>
              </a:rPr>
              <a:t>a</a:t>
            </a:r>
            <a:r>
              <a:rPr lang="de-DE" dirty="0">
                <a:solidFill>
                  <a:schemeClr val="tx1"/>
                </a:solidFill>
              </a:rPr>
              <a:t>i</a:t>
            </a:r>
            <a:r>
              <a:rPr lang="en-DE" dirty="0">
                <a:solidFill>
                  <a:schemeClr val="tx1"/>
                </a:solidFill>
              </a:rPr>
              <a:t>n</a:t>
            </a:r>
            <a:r>
              <a:rPr lang="de-DE" dirty="0">
                <a:solidFill>
                  <a:schemeClr val="tx1"/>
                </a:solidFill>
              </a:rPr>
              <a:t>t</a:t>
            </a:r>
            <a:r>
              <a:rPr lang="en-DE" dirty="0">
                <a:solidFill>
                  <a:schemeClr val="tx1"/>
                </a:solidFill>
              </a:rPr>
              <a:t> oven</a:t>
            </a:r>
          </a:p>
          <a:p>
            <a:pPr algn="ctr"/>
            <a:r>
              <a:rPr lang="en-DE" dirty="0">
                <a:solidFill>
                  <a:schemeClr val="tx1"/>
                </a:solidFill>
              </a:rPr>
              <a:t>185°C </a:t>
            </a:r>
          </a:p>
          <a:p>
            <a:pPr algn="ctr"/>
            <a:r>
              <a:rPr lang="en-DE" dirty="0">
                <a:solidFill>
                  <a:schemeClr val="tx1"/>
                </a:solidFill>
              </a:rPr>
              <a:t>15 </a:t>
            </a:r>
            <a:r>
              <a:rPr lang="de-DE" dirty="0">
                <a:solidFill>
                  <a:schemeClr val="tx1"/>
                </a:solidFill>
              </a:rPr>
              <a:t>m</a:t>
            </a:r>
            <a:r>
              <a:rPr lang="en-DE" dirty="0" err="1">
                <a:solidFill>
                  <a:schemeClr val="tx1"/>
                </a:solidFill>
              </a:rPr>
              <a:t>i</a:t>
            </a:r>
            <a:r>
              <a:rPr lang="de-DE" dirty="0">
                <a:solidFill>
                  <a:schemeClr val="tx1"/>
                </a:solidFill>
              </a:rPr>
              <a:t>n</a:t>
            </a:r>
            <a:r>
              <a:rPr lang="en-DE" dirty="0">
                <a:solidFill>
                  <a:schemeClr val="tx1"/>
                </a:solidFill>
              </a:rPr>
              <a:t>s(</a:t>
            </a:r>
            <a:r>
              <a:rPr lang="de-DE" dirty="0">
                <a:solidFill>
                  <a:schemeClr val="tx1"/>
                </a:solidFill>
              </a:rPr>
              <a:t>a</a:t>
            </a:r>
            <a:r>
              <a:rPr lang="en-DE" dirty="0">
                <a:solidFill>
                  <a:schemeClr val="tx1"/>
                </a:solidFill>
              </a:rPr>
              <a:t>p</a:t>
            </a:r>
            <a:r>
              <a:rPr lang="de-DE" dirty="0">
                <a:solidFill>
                  <a:schemeClr val="tx1"/>
                </a:solidFill>
              </a:rPr>
              <a:t>p</a:t>
            </a:r>
            <a:r>
              <a:rPr lang="en-DE" dirty="0">
                <a:solidFill>
                  <a:schemeClr val="tx1"/>
                </a:solidFill>
              </a:rPr>
              <a:t>r</a:t>
            </a:r>
            <a:r>
              <a:rPr lang="de-DE" dirty="0">
                <a:solidFill>
                  <a:schemeClr val="tx1"/>
                </a:solidFill>
              </a:rPr>
              <a:t>o</a:t>
            </a:r>
            <a:r>
              <a:rPr lang="en-DE" dirty="0">
                <a:solidFill>
                  <a:schemeClr val="tx1"/>
                </a:solidFill>
              </a:rPr>
              <a:t>x.)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B59740-844C-41A8-975F-D7CB43D910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6254" y="3783950"/>
            <a:ext cx="2419926" cy="1643456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F7B66EB8-0234-4269-A30E-C381517EA9DA}"/>
              </a:ext>
            </a:extLst>
          </p:cNvPr>
          <p:cNvSpPr/>
          <p:nvPr/>
        </p:nvSpPr>
        <p:spPr>
          <a:xfrm>
            <a:off x="5877212" y="4504329"/>
            <a:ext cx="508000" cy="38792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B3C1B3-E6AE-4B45-A2EB-524A758750E6}"/>
              </a:ext>
            </a:extLst>
          </p:cNvPr>
          <p:cNvSpPr txBox="1"/>
          <p:nvPr/>
        </p:nvSpPr>
        <p:spPr>
          <a:xfrm>
            <a:off x="6745719" y="5392850"/>
            <a:ext cx="2097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b="0" i="1" dirty="0"/>
              <a:t>Cathodic dip painting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F1BE3C-CEF4-4F23-9656-BF0ED5C14AFA}"/>
              </a:ext>
            </a:extLst>
          </p:cNvPr>
          <p:cNvSpPr txBox="1"/>
          <p:nvPr/>
        </p:nvSpPr>
        <p:spPr>
          <a:xfrm>
            <a:off x="655070" y="5578631"/>
            <a:ext cx="2349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0" i="1" dirty="0"/>
              <a:t>R</a:t>
            </a:r>
            <a:r>
              <a:rPr lang="en-DE" sz="1200" b="0" i="1" dirty="0"/>
              <a:t>e</a:t>
            </a:r>
            <a:r>
              <a:rPr lang="de-DE" sz="1200" b="0" i="1" dirty="0"/>
              <a:t>l</a:t>
            </a:r>
            <a:r>
              <a:rPr lang="en-DE" sz="1200" b="0" i="1" dirty="0"/>
              <a:t>a</a:t>
            </a:r>
            <a:r>
              <a:rPr lang="de-DE" sz="1200" b="0" i="1" dirty="0"/>
              <a:t>t</a:t>
            </a:r>
            <a:r>
              <a:rPr lang="en-DE" sz="1200" b="0" i="1" dirty="0"/>
              <a:t>i</a:t>
            </a:r>
            <a:r>
              <a:rPr lang="de-DE" sz="1200" b="0" i="1" dirty="0"/>
              <a:t>v</a:t>
            </a:r>
            <a:r>
              <a:rPr lang="en-DE" sz="1200" b="0" i="1" dirty="0"/>
              <a:t>e </a:t>
            </a:r>
            <a:r>
              <a:rPr lang="de-DE" sz="1200" b="0" i="1" dirty="0"/>
              <a:t>d</a:t>
            </a:r>
            <a:r>
              <a:rPr lang="en-DE" sz="1200" b="0" i="1" dirty="0"/>
              <a:t>i</a:t>
            </a:r>
            <a:r>
              <a:rPr lang="de-DE" sz="1200" b="0" i="1" dirty="0"/>
              <a:t>s</a:t>
            </a:r>
            <a:r>
              <a:rPr lang="en-DE" sz="1200" b="0" i="1" dirty="0"/>
              <a:t>placements [3]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8B82C4-FDDE-4214-A7A2-62A7D41CDFA2}"/>
              </a:ext>
            </a:extLst>
          </p:cNvPr>
          <p:cNvSpPr txBox="1"/>
          <p:nvPr/>
        </p:nvSpPr>
        <p:spPr>
          <a:xfrm>
            <a:off x="3326245" y="5802119"/>
            <a:ext cx="285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b="0" i="1" dirty="0"/>
              <a:t>Overview of the industrial process [2]</a:t>
            </a:r>
          </a:p>
        </p:txBody>
      </p:sp>
    </p:spTree>
    <p:extLst>
      <p:ext uri="{BB962C8B-B14F-4D97-AF65-F5344CB8AC3E}">
        <p14:creationId xmlns:p14="http://schemas.microsoft.com/office/powerpoint/2010/main" val="4273902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r</a:t>
            </a:r>
            <a:r>
              <a:rPr lang="en-DE" dirty="0" err="1"/>
              <a:t>i</a:t>
            </a:r>
            <a:r>
              <a:rPr lang="de-DE" dirty="0"/>
              <a:t>a</a:t>
            </a:r>
            <a:r>
              <a:rPr lang="en-DE" dirty="0"/>
              <a:t>l </a:t>
            </a:r>
            <a:r>
              <a:rPr lang="de-DE" dirty="0"/>
              <a:t>p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c</a:t>
            </a:r>
            <a:r>
              <a:rPr lang="de-DE" dirty="0"/>
              <a:t>e</a:t>
            </a:r>
            <a:r>
              <a:rPr lang="en-DE" dirty="0"/>
              <a:t>s</a:t>
            </a:r>
            <a:r>
              <a:rPr lang="de-DE" dirty="0"/>
              <a:t>s</a:t>
            </a:r>
            <a:endParaRPr lang="en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CEC2BB-1576-4DEF-8B43-F09FBF10C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1" y="1004809"/>
            <a:ext cx="4359563" cy="2906375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E444CF-A688-494D-8661-9B2BD2693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232" y="1727200"/>
            <a:ext cx="4626768" cy="1701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EE1A23-22D7-4615-B93C-43E040729196}"/>
              </a:ext>
            </a:extLst>
          </p:cNvPr>
          <p:cNvSpPr txBox="1"/>
          <p:nvPr/>
        </p:nvSpPr>
        <p:spPr>
          <a:xfrm>
            <a:off x="431802" y="4665359"/>
            <a:ext cx="868016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0" dirty="0"/>
              <a:t>H</a:t>
            </a:r>
            <a:r>
              <a:rPr lang="en-DE" sz="1600" b="0" dirty="0"/>
              <a:t>e</a:t>
            </a:r>
            <a:r>
              <a:rPr lang="de-DE" sz="1600" b="0" dirty="0"/>
              <a:t>a</a:t>
            </a:r>
            <a:r>
              <a:rPr lang="en-DE" sz="1600" b="0" dirty="0"/>
              <a:t>t</a:t>
            </a:r>
            <a:r>
              <a:rPr lang="de-DE" sz="1600" b="0" dirty="0"/>
              <a:t>e</a:t>
            </a:r>
            <a:r>
              <a:rPr lang="en-DE" sz="1600" b="0" dirty="0"/>
              <a:t>d </a:t>
            </a:r>
            <a:r>
              <a:rPr lang="de-DE" sz="1600" b="0" dirty="0"/>
              <a:t>t</a:t>
            </a:r>
            <a:r>
              <a:rPr lang="en-DE" sz="1600" b="0" dirty="0"/>
              <a:t>o 185°</a:t>
            </a:r>
            <a:r>
              <a:rPr lang="de-DE" sz="1600" b="0" dirty="0"/>
              <a:t>C</a:t>
            </a:r>
            <a:r>
              <a:rPr lang="en-DE" sz="1600" b="0" dirty="0"/>
              <a:t> </a:t>
            </a:r>
            <a:r>
              <a:rPr lang="de-DE" sz="1600" b="0" dirty="0"/>
              <a:t>a</a:t>
            </a:r>
            <a:r>
              <a:rPr lang="en-DE" sz="1600" b="0" dirty="0"/>
              <a:t>n</a:t>
            </a:r>
            <a:r>
              <a:rPr lang="de-DE" sz="1600" b="0" dirty="0"/>
              <a:t>d</a:t>
            </a:r>
            <a:r>
              <a:rPr lang="en-DE" sz="1600" b="0" dirty="0"/>
              <a:t> </a:t>
            </a:r>
            <a:r>
              <a:rPr lang="de-DE" sz="1600" b="0" dirty="0"/>
              <a:t>c</a:t>
            </a:r>
            <a:r>
              <a:rPr lang="en-DE" sz="1600" b="0" dirty="0"/>
              <a:t>o</a:t>
            </a:r>
            <a:r>
              <a:rPr lang="de-DE" sz="1600" b="0" dirty="0"/>
              <a:t>o</a:t>
            </a:r>
            <a:r>
              <a:rPr lang="en-DE" sz="1600" b="0" dirty="0"/>
              <a:t>l</a:t>
            </a:r>
            <a:r>
              <a:rPr lang="de-DE" sz="1600" b="0" dirty="0"/>
              <a:t>e</a:t>
            </a:r>
            <a:r>
              <a:rPr lang="en-DE" sz="1600" b="0" dirty="0"/>
              <a:t>d </a:t>
            </a:r>
            <a:r>
              <a:rPr lang="de-DE" sz="1600" b="0" dirty="0"/>
              <a:t>d</a:t>
            </a:r>
            <a:r>
              <a:rPr lang="en-DE" sz="1600" b="0" dirty="0"/>
              <a:t>o</a:t>
            </a:r>
            <a:r>
              <a:rPr lang="de-DE" sz="1600" b="0" dirty="0"/>
              <a:t>w</a:t>
            </a:r>
            <a:r>
              <a:rPr lang="en-DE" sz="1600" b="0" dirty="0"/>
              <a:t>n </a:t>
            </a:r>
            <a:r>
              <a:rPr lang="de-DE" sz="1600" b="0" dirty="0"/>
              <a:t>t</a:t>
            </a:r>
            <a:r>
              <a:rPr lang="en-DE" sz="1600" b="0" dirty="0"/>
              <a:t>o </a:t>
            </a:r>
            <a:r>
              <a:rPr lang="de-DE" sz="1600" b="0" dirty="0"/>
              <a:t>r</a:t>
            </a:r>
            <a:r>
              <a:rPr lang="en-DE" sz="1600" b="0" dirty="0"/>
              <a:t>o</a:t>
            </a:r>
            <a:r>
              <a:rPr lang="de-DE" sz="1600" b="0" dirty="0"/>
              <a:t>o</a:t>
            </a:r>
            <a:r>
              <a:rPr lang="en-DE" sz="1600" b="0" dirty="0"/>
              <a:t>m </a:t>
            </a:r>
            <a:r>
              <a:rPr lang="de-DE" sz="1600" b="0" dirty="0"/>
              <a:t>t</a:t>
            </a:r>
            <a:r>
              <a:rPr lang="en-DE" sz="1600" b="0" dirty="0"/>
              <a:t>e</a:t>
            </a:r>
            <a:r>
              <a:rPr lang="de-DE" sz="1600" b="0" dirty="0"/>
              <a:t>m</a:t>
            </a:r>
            <a:r>
              <a:rPr lang="en-DE" sz="1600" b="0" dirty="0"/>
              <a:t>p</a:t>
            </a:r>
            <a:r>
              <a:rPr lang="de-DE" sz="1600" b="0" dirty="0"/>
              <a:t>e</a:t>
            </a:r>
            <a:r>
              <a:rPr lang="en-DE" sz="1600" b="0" dirty="0"/>
              <a:t>r</a:t>
            </a:r>
            <a:r>
              <a:rPr lang="de-DE" sz="1600" b="0" dirty="0"/>
              <a:t>a</a:t>
            </a:r>
            <a:r>
              <a:rPr lang="en-DE" sz="1600" b="0" dirty="0"/>
              <a:t>t</a:t>
            </a:r>
            <a:r>
              <a:rPr lang="de-DE" sz="1600" b="0" dirty="0"/>
              <a:t>u</a:t>
            </a:r>
            <a:r>
              <a:rPr lang="en-DE" sz="1600" b="0" dirty="0"/>
              <a:t>r</a:t>
            </a:r>
            <a:r>
              <a:rPr lang="de-DE" sz="1600" b="0" dirty="0"/>
              <a:t>e</a:t>
            </a:r>
            <a:endParaRPr lang="en-DE" sz="1600" b="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0" dirty="0"/>
              <a:t>S</a:t>
            </a:r>
            <a:r>
              <a:rPr lang="en-DE" sz="1600" b="0" dirty="0"/>
              <a:t>e</a:t>
            </a:r>
            <a:r>
              <a:rPr lang="de-DE" sz="1600" b="0" dirty="0"/>
              <a:t>v</a:t>
            </a:r>
            <a:r>
              <a:rPr lang="en-DE" sz="1600" b="0" dirty="0"/>
              <a:t>e</a:t>
            </a:r>
            <a:r>
              <a:rPr lang="de-DE" sz="1600" b="0" dirty="0"/>
              <a:t>r</a:t>
            </a:r>
            <a:r>
              <a:rPr lang="en-DE" sz="1600" b="0" dirty="0"/>
              <a:t>a</a:t>
            </a:r>
            <a:r>
              <a:rPr lang="de-DE" sz="1600" b="0" dirty="0"/>
              <a:t>l</a:t>
            </a:r>
            <a:r>
              <a:rPr lang="en-DE" sz="1600" b="0" dirty="0"/>
              <a:t> zones connected in series with different temp</a:t>
            </a:r>
            <a:r>
              <a:rPr lang="de-DE" sz="1600" b="0" dirty="0"/>
              <a:t>e</a:t>
            </a:r>
            <a:r>
              <a:rPr lang="en-DE" sz="1600" b="0" dirty="0"/>
              <a:t>r</a:t>
            </a:r>
            <a:r>
              <a:rPr lang="de-DE" sz="1600" b="0" dirty="0"/>
              <a:t>a</a:t>
            </a:r>
            <a:r>
              <a:rPr lang="en-DE" sz="1600" b="0" dirty="0"/>
              <a:t>t</a:t>
            </a:r>
            <a:r>
              <a:rPr lang="de-DE" sz="1600" b="0" dirty="0"/>
              <a:t>u</a:t>
            </a:r>
            <a:r>
              <a:rPr lang="en-DE" sz="1600" b="0" dirty="0"/>
              <a:t>r</a:t>
            </a:r>
            <a:r>
              <a:rPr lang="de-DE" sz="1600" b="0" dirty="0"/>
              <a:t>e</a:t>
            </a:r>
            <a:r>
              <a:rPr lang="en-DE" sz="1600" b="0" dirty="0"/>
              <a:t>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Homogenous heating must be ensured in mixed </a:t>
            </a:r>
            <a:r>
              <a:rPr lang="en-DE" sz="1600" b="0" dirty="0" err="1"/>
              <a:t>construc</a:t>
            </a:r>
            <a:r>
              <a:rPr lang="de-DE" sz="1600" b="0" dirty="0"/>
              <a:t>t</a:t>
            </a:r>
            <a:r>
              <a:rPr lang="en-DE" sz="1600" b="0" dirty="0" err="1"/>
              <a:t>i</a:t>
            </a:r>
            <a:r>
              <a:rPr lang="de-DE" sz="1600" b="0" dirty="0"/>
              <a:t>o</a:t>
            </a:r>
            <a:r>
              <a:rPr lang="en-DE" sz="1600" b="0" dirty="0"/>
              <a:t>n </a:t>
            </a:r>
            <a:r>
              <a:rPr lang="de-DE" sz="1600" b="0" dirty="0"/>
              <a:t>b</a:t>
            </a:r>
            <a:r>
              <a:rPr lang="en-DE" sz="1600" b="0" dirty="0"/>
              <a:t>o</a:t>
            </a:r>
            <a:r>
              <a:rPr lang="de-DE" sz="1600" b="0" dirty="0"/>
              <a:t>d</a:t>
            </a:r>
            <a:r>
              <a:rPr lang="en-DE" sz="1600" b="0" dirty="0" err="1"/>
              <a:t>i</a:t>
            </a:r>
            <a:r>
              <a:rPr lang="de-DE" sz="1600" b="0" dirty="0"/>
              <a:t>e</a:t>
            </a:r>
            <a:r>
              <a:rPr lang="en-DE" sz="1600" b="0" dirty="0"/>
              <a:t>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Step shaped heating and </a:t>
            </a:r>
            <a:r>
              <a:rPr lang="de-DE" sz="1600" b="0" dirty="0"/>
              <a:t>s</a:t>
            </a:r>
            <a:r>
              <a:rPr lang="en-DE" sz="1600" b="0" dirty="0"/>
              <a:t>a</a:t>
            </a:r>
            <a:r>
              <a:rPr lang="de-DE" sz="1600" b="0" dirty="0"/>
              <a:t>m</a:t>
            </a:r>
            <a:r>
              <a:rPr lang="en-DE" sz="1600" b="0" dirty="0"/>
              <a:t>e applies </a:t>
            </a:r>
            <a:r>
              <a:rPr lang="de-DE" sz="1600" b="0" dirty="0"/>
              <a:t>t</a:t>
            </a:r>
            <a:r>
              <a:rPr lang="en-DE" sz="1600" b="0" dirty="0"/>
              <a:t>o </a:t>
            </a:r>
            <a:r>
              <a:rPr lang="de-DE" sz="1600" b="0" dirty="0"/>
              <a:t>c</a:t>
            </a:r>
            <a:r>
              <a:rPr lang="en-DE" sz="1600" b="0" dirty="0"/>
              <a:t>o</a:t>
            </a:r>
            <a:r>
              <a:rPr lang="de-DE" sz="1600" b="0" dirty="0"/>
              <a:t>o</a:t>
            </a:r>
            <a:r>
              <a:rPr lang="en-DE" sz="1600" b="0" dirty="0"/>
              <a:t>l</a:t>
            </a:r>
            <a:r>
              <a:rPr lang="de-DE" sz="1600" b="0" dirty="0"/>
              <a:t>i</a:t>
            </a:r>
            <a:r>
              <a:rPr lang="en-DE" sz="1600" b="0" dirty="0"/>
              <a:t>n</a:t>
            </a:r>
            <a:r>
              <a:rPr lang="de-DE" sz="1600" b="0" dirty="0"/>
              <a:t>g</a:t>
            </a:r>
            <a:r>
              <a:rPr lang="en-DE" sz="1600" b="0" dirty="0"/>
              <a:t> </a:t>
            </a:r>
            <a:r>
              <a:rPr lang="de-DE" sz="1600" b="0" dirty="0"/>
              <a:t>p</a:t>
            </a:r>
            <a:r>
              <a:rPr lang="en-DE" sz="1600" b="0" dirty="0"/>
              <a:t>r</a:t>
            </a:r>
            <a:r>
              <a:rPr lang="de-DE" sz="1600" b="0" dirty="0"/>
              <a:t>o</a:t>
            </a:r>
            <a:r>
              <a:rPr lang="en-DE" sz="1600" b="0" dirty="0"/>
              <a:t>f</a:t>
            </a:r>
            <a:r>
              <a:rPr lang="de-DE" sz="1600" b="0" dirty="0"/>
              <a:t>i</a:t>
            </a:r>
            <a:r>
              <a:rPr lang="en-DE" sz="1600" b="0" dirty="0"/>
              <a:t>l</a:t>
            </a:r>
            <a:r>
              <a:rPr lang="de-DE" sz="1600" b="0" dirty="0"/>
              <a:t>e</a:t>
            </a:r>
            <a:r>
              <a:rPr lang="en-DE" sz="1600" b="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D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545373-CFE5-4D72-AC8E-5C251C9CCDD8}"/>
              </a:ext>
            </a:extLst>
          </p:cNvPr>
          <p:cNvSpPr txBox="1"/>
          <p:nvPr/>
        </p:nvSpPr>
        <p:spPr>
          <a:xfrm>
            <a:off x="74218" y="4004631"/>
            <a:ext cx="4931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1" dirty="0"/>
              <a:t>Freshly painted car body positioned in paint-drying oven for curing</a:t>
            </a:r>
            <a:r>
              <a:rPr lang="en-DE" sz="1200" b="0" i="1" dirty="0"/>
              <a:t> [4]</a:t>
            </a:r>
            <a:endParaRPr lang="en-DE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08F5E0-2840-4EA0-947A-372485DA2FDD}"/>
              </a:ext>
            </a:extLst>
          </p:cNvPr>
          <p:cNvSpPr txBox="1"/>
          <p:nvPr/>
        </p:nvSpPr>
        <p:spPr>
          <a:xfrm>
            <a:off x="5062430" y="4003574"/>
            <a:ext cx="374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S</a:t>
            </a:r>
            <a:r>
              <a:rPr lang="en-DE" sz="1200" b="0" i="1" dirty="0"/>
              <a:t>c</a:t>
            </a:r>
            <a:r>
              <a:rPr lang="de-DE" sz="1200" b="0" i="1" dirty="0"/>
              <a:t>h</a:t>
            </a:r>
            <a:r>
              <a:rPr lang="en-DE" sz="1200" b="0" i="1" dirty="0"/>
              <a:t>e</a:t>
            </a:r>
            <a:r>
              <a:rPr lang="de-DE" sz="1200" b="0" i="1" dirty="0"/>
              <a:t>m</a:t>
            </a:r>
            <a:r>
              <a:rPr lang="en-DE" sz="1200" b="0" i="1" dirty="0"/>
              <a:t>a</a:t>
            </a:r>
            <a:r>
              <a:rPr lang="de-DE" sz="1200" b="0" i="1" dirty="0"/>
              <a:t>t</a:t>
            </a:r>
            <a:r>
              <a:rPr lang="en-DE" sz="1200" b="0" i="1" dirty="0"/>
              <a:t>i</a:t>
            </a:r>
            <a:r>
              <a:rPr lang="de-DE" sz="1200" b="0" i="1" dirty="0"/>
              <a:t>c</a:t>
            </a:r>
            <a:r>
              <a:rPr lang="en-DE" sz="1200" b="0" i="1" dirty="0"/>
              <a:t> </a:t>
            </a:r>
            <a:r>
              <a:rPr lang="de-DE" sz="1200" b="0" i="1" dirty="0"/>
              <a:t>r</a:t>
            </a:r>
            <a:r>
              <a:rPr lang="en-DE" sz="1200" b="0" i="1" dirty="0"/>
              <a:t>e</a:t>
            </a:r>
            <a:r>
              <a:rPr lang="de-DE" sz="1200" b="0" i="1" dirty="0"/>
              <a:t>p</a:t>
            </a:r>
            <a:r>
              <a:rPr lang="en-DE" sz="1200" b="0" i="1" dirty="0"/>
              <a:t>r</a:t>
            </a:r>
            <a:r>
              <a:rPr lang="de-DE" sz="1200" b="0" i="1" dirty="0"/>
              <a:t>e</a:t>
            </a:r>
            <a:r>
              <a:rPr lang="en-DE" sz="1200" b="0" i="1" dirty="0"/>
              <a:t>s</a:t>
            </a:r>
            <a:r>
              <a:rPr lang="de-DE" sz="1200" b="0" i="1" dirty="0"/>
              <a:t>e</a:t>
            </a:r>
            <a:r>
              <a:rPr lang="en-DE" sz="1200" b="0" i="1" dirty="0"/>
              <a:t>n</a:t>
            </a:r>
            <a:r>
              <a:rPr lang="de-DE" sz="1200" b="0" i="1" dirty="0"/>
              <a:t>t</a:t>
            </a:r>
            <a:r>
              <a:rPr lang="en-DE" sz="1200" b="0" i="1" dirty="0"/>
              <a:t>a</a:t>
            </a:r>
            <a:r>
              <a:rPr lang="de-DE" sz="1200" b="0" i="1" dirty="0"/>
              <a:t>t</a:t>
            </a:r>
            <a:r>
              <a:rPr lang="en-DE" sz="1200" b="0" i="1" dirty="0"/>
              <a:t>i</a:t>
            </a:r>
            <a:r>
              <a:rPr lang="de-DE" sz="1200" b="0" i="1" dirty="0"/>
              <a:t>o</a:t>
            </a:r>
            <a:r>
              <a:rPr lang="en-DE" sz="1200" b="0" i="1" dirty="0"/>
              <a:t>n </a:t>
            </a:r>
            <a:r>
              <a:rPr lang="de-DE" sz="1200" b="0" i="1" dirty="0"/>
              <a:t>o</a:t>
            </a:r>
            <a:r>
              <a:rPr lang="en-DE" sz="1200" b="0" i="1" dirty="0"/>
              <a:t>f </a:t>
            </a:r>
            <a:r>
              <a:rPr lang="de-DE" sz="1200" b="0" i="1" dirty="0"/>
              <a:t>t</a:t>
            </a:r>
            <a:r>
              <a:rPr lang="en-DE" sz="1200" b="0" i="1" dirty="0"/>
              <a:t>h</a:t>
            </a:r>
            <a:r>
              <a:rPr lang="de-DE" sz="1200" b="0" i="1" dirty="0"/>
              <a:t>e</a:t>
            </a:r>
            <a:r>
              <a:rPr lang="en-DE" sz="1200" b="0" i="1" dirty="0"/>
              <a:t> </a:t>
            </a:r>
            <a:r>
              <a:rPr lang="de-DE" sz="1200" b="0" i="1" dirty="0"/>
              <a:t>t</a:t>
            </a:r>
            <a:r>
              <a:rPr lang="en-DE" sz="1200" b="0" i="1" dirty="0"/>
              <a:t>e</a:t>
            </a:r>
            <a:r>
              <a:rPr lang="de-DE" sz="1200" b="0" i="1" dirty="0"/>
              <a:t>m</a:t>
            </a:r>
            <a:r>
              <a:rPr lang="en-DE" sz="1200" b="0" i="1" dirty="0"/>
              <a:t>p</a:t>
            </a:r>
            <a:r>
              <a:rPr lang="de-DE" sz="1200" b="0" i="1" dirty="0"/>
              <a:t>e</a:t>
            </a:r>
            <a:r>
              <a:rPr lang="en-DE" sz="1200" b="0" i="1" dirty="0"/>
              <a:t>r</a:t>
            </a:r>
            <a:r>
              <a:rPr lang="de-DE" sz="1200" b="0" i="1" dirty="0"/>
              <a:t>a</a:t>
            </a:r>
            <a:r>
              <a:rPr lang="en-DE" sz="1200" b="0" i="1" dirty="0"/>
              <a:t>t</a:t>
            </a:r>
            <a:r>
              <a:rPr lang="de-DE" sz="1200" b="0" i="1" dirty="0"/>
              <a:t>u</a:t>
            </a:r>
            <a:r>
              <a:rPr lang="en-DE" sz="1200" b="0" i="1" dirty="0"/>
              <a:t>r</a:t>
            </a:r>
            <a:r>
              <a:rPr lang="de-DE" sz="1200" b="0" i="1" dirty="0"/>
              <a:t>e</a:t>
            </a:r>
            <a:r>
              <a:rPr lang="en-DE" sz="1200" b="0" i="1" dirty="0"/>
              <a:t> </a:t>
            </a:r>
            <a:r>
              <a:rPr lang="de-DE" sz="1200" b="0" i="1" dirty="0"/>
              <a:t>c</a:t>
            </a:r>
            <a:r>
              <a:rPr lang="en-DE" sz="1200" b="0" i="1" dirty="0"/>
              <a:t>u</a:t>
            </a:r>
            <a:r>
              <a:rPr lang="de-DE" sz="1200" b="0" i="1" dirty="0"/>
              <a:t>r</a:t>
            </a:r>
            <a:r>
              <a:rPr lang="en-DE" sz="1200" b="0" i="1" dirty="0"/>
              <a:t>v</a:t>
            </a:r>
            <a:r>
              <a:rPr lang="de-DE" sz="1200" b="0" i="1" dirty="0"/>
              <a:t>e</a:t>
            </a:r>
            <a:r>
              <a:rPr lang="en-DE" sz="1200" b="0" i="1" dirty="0"/>
              <a:t> </a:t>
            </a:r>
            <a:r>
              <a:rPr lang="de-DE" sz="1200" b="0" i="1" dirty="0"/>
              <a:t>i</a:t>
            </a:r>
            <a:r>
              <a:rPr lang="en-DE" sz="1200" b="0" i="1" dirty="0"/>
              <a:t>n </a:t>
            </a:r>
            <a:r>
              <a:rPr lang="de-DE" sz="1200" b="0" i="1" dirty="0"/>
              <a:t>a</a:t>
            </a:r>
            <a:r>
              <a:rPr lang="en-DE" sz="1200" b="0" i="1" dirty="0"/>
              <a:t> </a:t>
            </a:r>
            <a:r>
              <a:rPr lang="de-DE" sz="1200" b="0" i="1" dirty="0"/>
              <a:t>m</a:t>
            </a:r>
            <a:r>
              <a:rPr lang="en-DE" sz="1200" b="0" i="1" dirty="0"/>
              <a:t>u</a:t>
            </a:r>
            <a:r>
              <a:rPr lang="de-DE" sz="1200" b="0" i="1" dirty="0"/>
              <a:t>l</a:t>
            </a:r>
            <a:r>
              <a:rPr lang="en-DE" sz="1200" b="0" i="1" dirty="0"/>
              <a:t>t</a:t>
            </a:r>
            <a:r>
              <a:rPr lang="de-DE" sz="1200" b="0" i="1" dirty="0"/>
              <a:t>i</a:t>
            </a:r>
            <a:r>
              <a:rPr lang="en-DE" sz="1200" b="0" i="1" dirty="0"/>
              <a:t>-</a:t>
            </a:r>
            <a:r>
              <a:rPr lang="de-DE" sz="1200" b="0" i="1" dirty="0"/>
              <a:t>m</a:t>
            </a:r>
            <a:r>
              <a:rPr lang="en-DE" sz="1200" b="0" i="1" dirty="0"/>
              <a:t>a</a:t>
            </a:r>
            <a:r>
              <a:rPr lang="de-DE" sz="1200" b="0" i="1" dirty="0"/>
              <a:t>t</a:t>
            </a:r>
            <a:r>
              <a:rPr lang="en-DE" sz="1200" b="0" i="1" dirty="0"/>
              <a:t>e</a:t>
            </a:r>
            <a:r>
              <a:rPr lang="de-DE" sz="1200" b="0" i="1" dirty="0"/>
              <a:t>r</a:t>
            </a:r>
            <a:r>
              <a:rPr lang="en-DE" sz="1200" b="0" i="1" dirty="0"/>
              <a:t>i</a:t>
            </a:r>
            <a:r>
              <a:rPr lang="de-DE" sz="1200" b="0" i="1" dirty="0"/>
              <a:t>a</a:t>
            </a:r>
            <a:r>
              <a:rPr lang="en-DE" sz="1200" b="0" i="1" dirty="0"/>
              <a:t>l </a:t>
            </a:r>
            <a:r>
              <a:rPr lang="de-DE" sz="1200" b="0" i="1" dirty="0"/>
              <a:t>d</a:t>
            </a:r>
            <a:r>
              <a:rPr lang="en-DE" sz="1200" b="0" i="1" dirty="0"/>
              <a:t>r</a:t>
            </a:r>
            <a:r>
              <a:rPr lang="de-DE" sz="1200" b="0" i="1" dirty="0"/>
              <a:t>ye</a:t>
            </a:r>
            <a:r>
              <a:rPr lang="en-DE" sz="1200" b="0" i="1" dirty="0"/>
              <a:t>r </a:t>
            </a:r>
            <a:r>
              <a:rPr lang="de-DE" sz="1200" b="0" i="1" dirty="0"/>
              <a:t>p</a:t>
            </a:r>
            <a:r>
              <a:rPr lang="en-DE" sz="1200" b="0" i="1" dirty="0"/>
              <a:t>r</a:t>
            </a:r>
            <a:r>
              <a:rPr lang="de-DE" sz="1200" b="0" i="1" dirty="0"/>
              <a:t>o</a:t>
            </a:r>
            <a:r>
              <a:rPr lang="en-DE" sz="1200" b="0" i="1" dirty="0"/>
              <a:t>c</a:t>
            </a:r>
            <a:r>
              <a:rPr lang="de-DE" sz="1200" b="0" i="1" dirty="0"/>
              <a:t>e</a:t>
            </a:r>
            <a:r>
              <a:rPr lang="en-DE" sz="1200" b="0" i="1" dirty="0"/>
              <a:t>s</a:t>
            </a:r>
            <a:r>
              <a:rPr lang="de-DE" sz="1200" b="0" i="1" dirty="0"/>
              <a:t>s</a:t>
            </a:r>
            <a:r>
              <a:rPr lang="en-DE" sz="1200" b="0" i="1" dirty="0"/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3615645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description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35E3EA-0259-413F-B6B5-FA1F14C0B997}"/>
              </a:ext>
            </a:extLst>
          </p:cNvPr>
          <p:cNvSpPr/>
          <p:nvPr/>
        </p:nvSpPr>
        <p:spPr>
          <a:xfrm>
            <a:off x="314606" y="1240602"/>
            <a:ext cx="819208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0" dirty="0"/>
              <a:t>R</a:t>
            </a:r>
            <a:r>
              <a:rPr lang="en-DE" sz="1600" b="0" dirty="0"/>
              <a:t>e</a:t>
            </a:r>
            <a:r>
              <a:rPr lang="de-DE" sz="1600" b="0" dirty="0"/>
              <a:t>l</a:t>
            </a:r>
            <a:r>
              <a:rPr lang="en-DE" sz="1600" b="0" dirty="0"/>
              <a:t>a</a:t>
            </a:r>
            <a:r>
              <a:rPr lang="de-DE" sz="1600" b="0" dirty="0"/>
              <a:t>t</a:t>
            </a:r>
            <a:r>
              <a:rPr lang="en-DE" sz="1600" b="0" dirty="0" err="1"/>
              <a:t>i</a:t>
            </a:r>
            <a:r>
              <a:rPr lang="de-DE" sz="1600" b="0" dirty="0"/>
              <a:t>v</a:t>
            </a:r>
            <a:r>
              <a:rPr lang="en-DE" sz="1600" b="0" dirty="0"/>
              <a:t>e </a:t>
            </a:r>
            <a:r>
              <a:rPr lang="de-DE" sz="1600" b="0" dirty="0"/>
              <a:t>d</a:t>
            </a:r>
            <a:r>
              <a:rPr lang="en-DE" sz="1600" b="0" dirty="0" err="1"/>
              <a:t>i</a:t>
            </a:r>
            <a:r>
              <a:rPr lang="de-DE" sz="1600" b="0" dirty="0"/>
              <a:t>s</a:t>
            </a:r>
            <a:r>
              <a:rPr lang="en-DE" sz="1600" b="0" dirty="0"/>
              <a:t>p</a:t>
            </a:r>
            <a:r>
              <a:rPr lang="de-DE" sz="1600" b="0" dirty="0"/>
              <a:t>l</a:t>
            </a:r>
            <a:r>
              <a:rPr lang="en-DE" sz="1600" b="0" dirty="0"/>
              <a:t>a</a:t>
            </a:r>
            <a:r>
              <a:rPr lang="de-DE" sz="1600" b="0" dirty="0"/>
              <a:t>c</a:t>
            </a:r>
            <a:r>
              <a:rPr lang="en-DE" sz="1600" b="0" dirty="0"/>
              <a:t>e</a:t>
            </a:r>
            <a:r>
              <a:rPr lang="de-DE" sz="1600" b="0" dirty="0"/>
              <a:t>m</a:t>
            </a:r>
            <a:r>
              <a:rPr lang="en-DE" sz="1600" b="0" dirty="0"/>
              <a:t>e</a:t>
            </a:r>
            <a:r>
              <a:rPr lang="de-DE" sz="1600" b="0" dirty="0"/>
              <a:t>n</a:t>
            </a:r>
            <a:r>
              <a:rPr lang="en-DE" sz="1600" b="0" dirty="0"/>
              <a:t>t</a:t>
            </a:r>
            <a:r>
              <a:rPr lang="de-DE" sz="1600" b="0" dirty="0"/>
              <a:t>s</a:t>
            </a:r>
            <a:r>
              <a:rPr lang="en-DE" sz="1600" b="0" dirty="0"/>
              <a:t> </a:t>
            </a:r>
            <a:r>
              <a:rPr lang="de-DE" sz="1600" b="0" dirty="0"/>
              <a:t>i</a:t>
            </a:r>
            <a:r>
              <a:rPr lang="en-DE" sz="1600" b="0" dirty="0"/>
              <a:t>n </a:t>
            </a:r>
            <a:r>
              <a:rPr lang="de-DE" sz="1600" b="0" dirty="0"/>
              <a:t>f</a:t>
            </a:r>
            <a:r>
              <a:rPr lang="en-DE" sz="1600" b="0" dirty="0"/>
              <a:t>l</a:t>
            </a:r>
            <a:r>
              <a:rPr lang="de-DE" sz="1600" b="0" dirty="0"/>
              <a:t>a</a:t>
            </a:r>
            <a:r>
              <a:rPr lang="en-DE" sz="1600" b="0" dirty="0"/>
              <a:t>n</a:t>
            </a:r>
            <a:r>
              <a:rPr lang="de-DE" sz="1600" b="0" dirty="0"/>
              <a:t>g</a:t>
            </a:r>
            <a:r>
              <a:rPr lang="en-DE" sz="1600" b="0" dirty="0"/>
              <a:t>e</a:t>
            </a:r>
            <a:r>
              <a:rPr lang="de-DE" sz="1600" b="0" dirty="0"/>
              <a:t>s</a:t>
            </a:r>
            <a:r>
              <a:rPr lang="en-DE" sz="1600" b="0" dirty="0"/>
              <a:t> </a:t>
            </a:r>
            <a:r>
              <a:rPr lang="de-DE" sz="1600" b="0" dirty="0"/>
              <a:t>d</a:t>
            </a:r>
            <a:r>
              <a:rPr lang="en-DE" sz="1600" b="0" dirty="0" err="1"/>
              <a:t>ue</a:t>
            </a:r>
            <a:r>
              <a:rPr lang="en-DE" sz="1600" b="0" dirty="0"/>
              <a:t> to different expansion coefficients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It describes the resulting mechanical stress on bonded joint and joining </a:t>
            </a:r>
            <a:r>
              <a:rPr lang="en-DE" sz="1600" b="0" dirty="0" err="1"/>
              <a:t>partne</a:t>
            </a:r>
            <a:r>
              <a:rPr lang="de-DE" sz="1600" b="0" dirty="0"/>
              <a:t>r</a:t>
            </a:r>
            <a:endParaRPr lang="en-DE" sz="1600" b="0" dirty="0"/>
          </a:p>
          <a:p>
            <a:endParaRPr lang="en-DE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E22A21-E1E5-463A-85AA-D3B4672206C8}"/>
              </a:ext>
            </a:extLst>
          </p:cNvPr>
          <p:cNvSpPr/>
          <p:nvPr/>
        </p:nvSpPr>
        <p:spPr>
          <a:xfrm>
            <a:off x="6911003" y="2206415"/>
            <a:ext cx="311727" cy="34174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090716C-74CF-4954-900E-AD20A1DB7AC7}"/>
              </a:ext>
            </a:extLst>
          </p:cNvPr>
          <p:cNvSpPr/>
          <p:nvPr/>
        </p:nvSpPr>
        <p:spPr>
          <a:xfrm>
            <a:off x="7282875" y="2206415"/>
            <a:ext cx="311727" cy="34174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433CFA-83DB-46FE-8467-FA26FE21E73C}"/>
              </a:ext>
            </a:extLst>
          </p:cNvPr>
          <p:cNvSpPr txBox="1"/>
          <p:nvPr/>
        </p:nvSpPr>
        <p:spPr>
          <a:xfrm>
            <a:off x="7594600" y="2206415"/>
            <a:ext cx="154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/>
              <a:t>H</a:t>
            </a:r>
            <a:r>
              <a:rPr lang="en-DE" sz="1600" b="0" dirty="0"/>
              <a:t>e</a:t>
            </a:r>
            <a:r>
              <a:rPr lang="de-DE" sz="1600" b="0" dirty="0"/>
              <a:t>a</a:t>
            </a:r>
            <a:r>
              <a:rPr lang="en-DE" sz="1600" b="0" dirty="0"/>
              <a:t>t</a:t>
            </a:r>
            <a:r>
              <a:rPr lang="de-DE" sz="1600" b="0" dirty="0"/>
              <a:t>i</a:t>
            </a:r>
            <a:r>
              <a:rPr lang="en-DE" sz="1600" b="0" dirty="0"/>
              <a:t>n</a:t>
            </a:r>
            <a:r>
              <a:rPr lang="de-DE" sz="1600" b="0" dirty="0"/>
              <a:t>g</a:t>
            </a:r>
            <a:r>
              <a:rPr lang="en-DE" sz="1600" b="0" dirty="0"/>
              <a:t> </a:t>
            </a:r>
            <a:r>
              <a:rPr lang="de-DE" sz="1600" b="0" dirty="0"/>
              <a:t>p</a:t>
            </a:r>
            <a:r>
              <a:rPr lang="en-DE" sz="1600" b="0" dirty="0"/>
              <a:t>h</a:t>
            </a:r>
            <a:r>
              <a:rPr lang="de-DE" sz="1600" b="0" dirty="0"/>
              <a:t>a</a:t>
            </a:r>
            <a:r>
              <a:rPr lang="en-DE" sz="1600" b="0" dirty="0"/>
              <a:t>s</a:t>
            </a:r>
            <a:r>
              <a:rPr lang="de-DE" sz="1600" b="0" dirty="0"/>
              <a:t>e</a:t>
            </a:r>
            <a:endParaRPr lang="en-DE" sz="1600" b="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79272C6-896C-4660-B793-D958D2C85EFE}"/>
              </a:ext>
            </a:extLst>
          </p:cNvPr>
          <p:cNvSpPr/>
          <p:nvPr/>
        </p:nvSpPr>
        <p:spPr>
          <a:xfrm>
            <a:off x="7098425" y="2609337"/>
            <a:ext cx="311727" cy="34174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28AA6E-9F4A-43DC-AD7F-01B534F87D07}"/>
              </a:ext>
            </a:extLst>
          </p:cNvPr>
          <p:cNvSpPr txBox="1"/>
          <p:nvPr/>
        </p:nvSpPr>
        <p:spPr>
          <a:xfrm>
            <a:off x="7594600" y="2612619"/>
            <a:ext cx="154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/>
              <a:t>Ho</a:t>
            </a:r>
            <a:r>
              <a:rPr lang="en-DE" sz="1600" b="0" dirty="0"/>
              <a:t>l</a:t>
            </a:r>
            <a:r>
              <a:rPr lang="de-DE" sz="1600" b="0" dirty="0"/>
              <a:t>d</a:t>
            </a:r>
            <a:r>
              <a:rPr lang="en-DE" sz="1600" b="0" dirty="0"/>
              <a:t>ing </a:t>
            </a:r>
            <a:r>
              <a:rPr lang="de-DE" sz="1600" b="0" dirty="0"/>
              <a:t>p</a:t>
            </a:r>
            <a:r>
              <a:rPr lang="en-DE" sz="1600" b="0" dirty="0"/>
              <a:t>h</a:t>
            </a:r>
            <a:r>
              <a:rPr lang="de-DE" sz="1600" b="0" dirty="0"/>
              <a:t>a</a:t>
            </a:r>
            <a:r>
              <a:rPr lang="en-DE" sz="1600" b="0" dirty="0"/>
              <a:t>s</a:t>
            </a:r>
            <a:r>
              <a:rPr lang="de-DE" sz="1600" b="0" dirty="0"/>
              <a:t>e</a:t>
            </a:r>
            <a:endParaRPr lang="en-DE" sz="1600" b="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563B82-9351-4495-BB06-99AAFD2346C6}"/>
              </a:ext>
            </a:extLst>
          </p:cNvPr>
          <p:cNvSpPr/>
          <p:nvPr/>
        </p:nvSpPr>
        <p:spPr>
          <a:xfrm>
            <a:off x="7098426" y="3042315"/>
            <a:ext cx="311727" cy="34174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F22522-5350-4B41-9FEB-E002EDC4C3C2}"/>
              </a:ext>
            </a:extLst>
          </p:cNvPr>
          <p:cNvSpPr txBox="1"/>
          <p:nvPr/>
        </p:nvSpPr>
        <p:spPr>
          <a:xfrm>
            <a:off x="7594600" y="3061217"/>
            <a:ext cx="154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0" dirty="0"/>
              <a:t>Cooling </a:t>
            </a:r>
            <a:r>
              <a:rPr lang="de-DE" sz="1600" b="0" dirty="0"/>
              <a:t>p</a:t>
            </a:r>
            <a:r>
              <a:rPr lang="en-DE" sz="1600" b="0" dirty="0"/>
              <a:t>h</a:t>
            </a:r>
            <a:r>
              <a:rPr lang="de-DE" sz="1600" b="0" dirty="0"/>
              <a:t>a</a:t>
            </a:r>
            <a:r>
              <a:rPr lang="en-DE" sz="1600" b="0" dirty="0"/>
              <a:t>s</a:t>
            </a:r>
            <a:r>
              <a:rPr lang="de-DE" sz="1600" b="0" dirty="0"/>
              <a:t>e</a:t>
            </a:r>
            <a:endParaRPr lang="en-DE" sz="1600" b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BE35B8-F54D-44BD-82E9-DAB0987F5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979" y="1924795"/>
            <a:ext cx="3818039" cy="340527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D6B8D9B-4FFA-4C80-AD8B-6A2C0FF1EFF6}"/>
              </a:ext>
            </a:extLst>
          </p:cNvPr>
          <p:cNvSpPr txBox="1"/>
          <p:nvPr/>
        </p:nvSpPr>
        <p:spPr>
          <a:xfrm>
            <a:off x="2244436" y="5495713"/>
            <a:ext cx="5889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i="1" dirty="0"/>
              <a:t>Temperature curve </a:t>
            </a:r>
            <a:r>
              <a:rPr lang="en-DE" sz="1200" b="0" i="1" dirty="0"/>
              <a:t>CDP</a:t>
            </a:r>
            <a:r>
              <a:rPr lang="en-GB" sz="1200" b="0" i="1" dirty="0"/>
              <a:t> dryer with resulting relative shift in the adhesive flange during the heating and cooling zone</a:t>
            </a:r>
            <a:r>
              <a:rPr lang="en-DE" sz="1200" b="0" i="1" dirty="0"/>
              <a:t> [2]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B6EFED-A7DF-45C9-9CED-73A54A93A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182" y="3728554"/>
            <a:ext cx="2340818" cy="162584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0E92A392-E81D-4581-986D-A0065D53D2A6}"/>
              </a:ext>
            </a:extLst>
          </p:cNvPr>
          <p:cNvSpPr/>
          <p:nvPr/>
        </p:nvSpPr>
        <p:spPr>
          <a:xfrm>
            <a:off x="236008" y="4053183"/>
            <a:ext cx="1533236" cy="148969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BAB613-A538-4C23-B276-7B3992B554EF}"/>
              </a:ext>
            </a:extLst>
          </p:cNvPr>
          <p:cNvSpPr txBox="1"/>
          <p:nvPr/>
        </p:nvSpPr>
        <p:spPr>
          <a:xfrm>
            <a:off x="-396834" y="3668700"/>
            <a:ext cx="285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A</a:t>
            </a:r>
            <a:r>
              <a:rPr lang="en-DE" sz="1200" b="0" i="1" dirty="0"/>
              <a:t>d</a:t>
            </a:r>
            <a:r>
              <a:rPr lang="de-DE" sz="1200" b="0" i="1" dirty="0"/>
              <a:t>h</a:t>
            </a:r>
            <a:r>
              <a:rPr lang="en-DE" sz="1200" b="0" i="1" dirty="0"/>
              <a:t>e</a:t>
            </a:r>
            <a:r>
              <a:rPr lang="de-DE" sz="1200" b="0" i="1" dirty="0"/>
              <a:t>s</a:t>
            </a:r>
            <a:r>
              <a:rPr lang="en-DE" sz="1200" b="0" i="1" dirty="0" err="1"/>
              <a:t>i</a:t>
            </a:r>
            <a:r>
              <a:rPr lang="de-DE" sz="1200" b="0" i="1" dirty="0"/>
              <a:t>v</a:t>
            </a:r>
            <a:r>
              <a:rPr lang="en-DE" sz="1200" b="0" i="1" dirty="0"/>
              <a:t>e </a:t>
            </a:r>
            <a:r>
              <a:rPr lang="de-DE" sz="1200" b="0" i="1" dirty="0"/>
              <a:t>f</a:t>
            </a:r>
            <a:r>
              <a:rPr lang="en-DE" sz="1200" b="0" i="1" dirty="0"/>
              <a:t>r</a:t>
            </a:r>
            <a:r>
              <a:rPr lang="de-DE" sz="1200" b="0" i="1" dirty="0"/>
              <a:t>a</a:t>
            </a:r>
            <a:r>
              <a:rPr lang="en-DE" sz="1200" b="0" i="1" dirty="0"/>
              <a:t>c</a:t>
            </a:r>
            <a:r>
              <a:rPr lang="de-DE" sz="1200" b="0" i="1" dirty="0"/>
              <a:t>t</a:t>
            </a:r>
            <a:r>
              <a:rPr lang="en-DE" sz="1200" b="0" i="1" dirty="0"/>
              <a:t>u</a:t>
            </a:r>
            <a:r>
              <a:rPr lang="de-DE" sz="1200" b="0" i="1" dirty="0"/>
              <a:t>r</a:t>
            </a:r>
            <a:r>
              <a:rPr lang="en-DE" sz="1200" b="0" i="1" dirty="0"/>
              <a:t>e [3]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D58D52-E7C8-4E7C-AC9A-15CF7F9DE555}"/>
              </a:ext>
            </a:extLst>
          </p:cNvPr>
          <p:cNvSpPr txBox="1"/>
          <p:nvPr/>
        </p:nvSpPr>
        <p:spPr>
          <a:xfrm>
            <a:off x="-423885" y="5567956"/>
            <a:ext cx="285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A</a:t>
            </a:r>
            <a:r>
              <a:rPr lang="en-DE" sz="1200" b="0" i="1" dirty="0"/>
              <a:t>d</a:t>
            </a:r>
            <a:r>
              <a:rPr lang="de-DE" sz="1200" b="0" i="1" dirty="0"/>
              <a:t>h</a:t>
            </a:r>
            <a:r>
              <a:rPr lang="en-DE" sz="1200" b="0" i="1" dirty="0"/>
              <a:t>e</a:t>
            </a:r>
            <a:r>
              <a:rPr lang="de-DE" sz="1200" b="0" i="1" dirty="0"/>
              <a:t>s</a:t>
            </a:r>
            <a:r>
              <a:rPr lang="en-DE" sz="1200" b="0" i="1" dirty="0" err="1"/>
              <a:t>i</a:t>
            </a:r>
            <a:r>
              <a:rPr lang="de-DE" sz="1200" b="0" i="1" dirty="0"/>
              <a:t>v</a:t>
            </a:r>
            <a:r>
              <a:rPr lang="en-DE" sz="1200" b="0" i="1" dirty="0"/>
              <a:t>e crack [3]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37117E3-2F24-40C9-89CC-7CD1A5817860}"/>
              </a:ext>
            </a:extLst>
          </p:cNvPr>
          <p:cNvSpPr/>
          <p:nvPr/>
        </p:nvSpPr>
        <p:spPr>
          <a:xfrm>
            <a:off x="263059" y="2166350"/>
            <a:ext cx="1533236" cy="1462534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883C5D-3604-4544-BED4-610EC1411440}"/>
              </a:ext>
            </a:extLst>
          </p:cNvPr>
          <p:cNvSpPr/>
          <p:nvPr/>
        </p:nvSpPr>
        <p:spPr>
          <a:xfrm>
            <a:off x="314606" y="900622"/>
            <a:ext cx="2420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/>
              <a:t>Delta Alpha problem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4B7C21-D8BD-4B3B-9190-244C0B05D79F}"/>
              </a:ext>
            </a:extLst>
          </p:cNvPr>
          <p:cNvSpPr txBox="1"/>
          <p:nvPr/>
        </p:nvSpPr>
        <p:spPr>
          <a:xfrm>
            <a:off x="-423885" y="1889351"/>
            <a:ext cx="285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/>
              <a:t>A</a:t>
            </a:r>
            <a:r>
              <a:rPr lang="en-DE" sz="1200" i="1" dirty="0"/>
              <a:t>d</a:t>
            </a:r>
            <a:r>
              <a:rPr lang="de-DE" sz="1200" i="1" dirty="0"/>
              <a:t>h</a:t>
            </a:r>
            <a:r>
              <a:rPr lang="en-DE" sz="1200" i="1" dirty="0"/>
              <a:t>e</a:t>
            </a:r>
            <a:r>
              <a:rPr lang="de-DE" sz="1200" i="1" dirty="0"/>
              <a:t>s</a:t>
            </a:r>
            <a:r>
              <a:rPr lang="en-DE" sz="1200" i="1" dirty="0" err="1"/>
              <a:t>i</a:t>
            </a:r>
            <a:r>
              <a:rPr lang="de-DE" sz="1200" i="1" dirty="0"/>
              <a:t>v</a:t>
            </a:r>
            <a:r>
              <a:rPr lang="en-DE" sz="1200" i="1" dirty="0"/>
              <a:t>e failures</a:t>
            </a:r>
          </a:p>
        </p:txBody>
      </p:sp>
    </p:spTree>
    <p:extLst>
      <p:ext uri="{BB962C8B-B14F-4D97-AF65-F5344CB8AC3E}">
        <p14:creationId xmlns:p14="http://schemas.microsoft.com/office/powerpoint/2010/main" val="132291743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2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431800" y="343623"/>
            <a:ext cx="8375650" cy="708025"/>
          </a:xfrm>
        </p:spPr>
        <p:txBody>
          <a:bodyPr/>
          <a:lstStyle/>
          <a:p>
            <a:r>
              <a:rPr lang="en-DE" dirty="0"/>
              <a:t>Contents</a:t>
            </a:r>
            <a:endParaRPr lang="de-DE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36562" y="1740766"/>
            <a:ext cx="8370888" cy="4622800"/>
          </a:xfrm>
          <a:noFill/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DE" sz="1800" dirty="0"/>
              <a:t>I</a:t>
            </a:r>
            <a:r>
              <a:rPr lang="de-DE" sz="1800" dirty="0"/>
              <a:t>n</a:t>
            </a:r>
            <a:r>
              <a:rPr lang="en-DE" sz="1800" dirty="0"/>
              <a:t>t</a:t>
            </a:r>
            <a:r>
              <a:rPr lang="de-DE" sz="1800" dirty="0"/>
              <a:t>r</a:t>
            </a:r>
            <a:r>
              <a:rPr lang="en-DE" sz="1800" dirty="0"/>
              <a:t>o</a:t>
            </a:r>
            <a:r>
              <a:rPr lang="de-DE" sz="1800" dirty="0"/>
              <a:t>d</a:t>
            </a:r>
            <a:r>
              <a:rPr lang="en-DE" sz="1800" dirty="0"/>
              <a:t>u</a:t>
            </a:r>
            <a:r>
              <a:rPr lang="de-DE" sz="1800" dirty="0"/>
              <a:t>c</a:t>
            </a:r>
            <a:r>
              <a:rPr lang="en-DE" sz="1800" dirty="0"/>
              <a:t>t</a:t>
            </a:r>
            <a:r>
              <a:rPr lang="de-DE" sz="1800" dirty="0"/>
              <a:t>i</a:t>
            </a:r>
            <a:r>
              <a:rPr lang="en-DE" sz="1800" dirty="0"/>
              <a:t>o</a:t>
            </a:r>
            <a:r>
              <a:rPr lang="de-DE" sz="1800" dirty="0"/>
              <a:t>n</a:t>
            </a:r>
            <a:endParaRPr lang="en-DE" sz="1800" dirty="0"/>
          </a:p>
          <a:p>
            <a:pPr lvl="1">
              <a:lnSpc>
                <a:spcPct val="150000"/>
              </a:lnSpc>
            </a:pPr>
            <a:r>
              <a:rPr lang="en-DE" sz="1800" dirty="0"/>
              <a:t>Industrial process and problem description</a:t>
            </a:r>
            <a:endParaRPr lang="de-DE" sz="1800" dirty="0"/>
          </a:p>
          <a:p>
            <a:pPr lvl="1">
              <a:lnSpc>
                <a:spcPct val="150000"/>
              </a:lnSpc>
            </a:pPr>
            <a:r>
              <a:rPr lang="en-DE" sz="1800" dirty="0"/>
              <a:t>Motivation and objective</a:t>
            </a:r>
            <a:endParaRPr lang="de-DE" sz="1800" dirty="0"/>
          </a:p>
          <a:p>
            <a:pPr lvl="1">
              <a:lnSpc>
                <a:spcPct val="150000"/>
              </a:lnSpc>
            </a:pPr>
            <a:r>
              <a:rPr lang="en-DE" sz="1800" dirty="0"/>
              <a:t>Overview of material properties</a:t>
            </a:r>
          </a:p>
          <a:p>
            <a:pPr lvl="1">
              <a:lnSpc>
                <a:spcPct val="150000"/>
              </a:lnSpc>
            </a:pPr>
            <a:r>
              <a:rPr lang="en-DE" sz="1800" dirty="0"/>
              <a:t>Workflow of the simulation</a:t>
            </a:r>
          </a:p>
          <a:p>
            <a:pPr marL="198438" lvl="5">
              <a:lnSpc>
                <a:spcPct val="150000"/>
              </a:lnSpc>
            </a:pPr>
            <a:r>
              <a:rPr lang="en-DE" sz="1800" dirty="0"/>
              <a:t>Results</a:t>
            </a:r>
          </a:p>
          <a:p>
            <a:pPr marL="198438" lvl="5">
              <a:lnSpc>
                <a:spcPct val="150000"/>
              </a:lnSpc>
            </a:pPr>
            <a:r>
              <a:rPr lang="en-DE" sz="1800" dirty="0"/>
              <a:t>Conclusion and future work</a:t>
            </a:r>
          </a:p>
          <a:p>
            <a:pPr marL="1001712" lvl="5" indent="0">
              <a:buNone/>
            </a:pP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601553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50AA-EB3A-4299-A475-45B4103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</a:t>
            </a:r>
            <a:r>
              <a:rPr lang="de-DE" dirty="0"/>
              <a:t>o</a:t>
            </a:r>
            <a:r>
              <a:rPr lang="en-DE" dirty="0"/>
              <a:t>t</a:t>
            </a:r>
            <a:r>
              <a:rPr lang="de-DE" dirty="0"/>
              <a:t>i</a:t>
            </a:r>
            <a:r>
              <a:rPr lang="en-DE" dirty="0"/>
              <a:t>v</a:t>
            </a:r>
            <a:r>
              <a:rPr lang="de-DE" dirty="0"/>
              <a:t>a</a:t>
            </a:r>
            <a:r>
              <a:rPr lang="en-DE" dirty="0"/>
              <a:t>t</a:t>
            </a:r>
            <a:r>
              <a:rPr lang="de-DE" dirty="0"/>
              <a:t>i</a:t>
            </a:r>
            <a:r>
              <a:rPr lang="en-DE" dirty="0"/>
              <a:t>o</a:t>
            </a:r>
            <a:r>
              <a:rPr lang="de-DE" dirty="0"/>
              <a:t>n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 </a:t>
            </a:r>
            <a:r>
              <a:rPr lang="de-DE" dirty="0"/>
              <a:t>o</a:t>
            </a:r>
            <a:r>
              <a:rPr lang="en-DE" dirty="0"/>
              <a:t>b</a:t>
            </a:r>
            <a:r>
              <a:rPr lang="de-DE" dirty="0"/>
              <a:t>j</a:t>
            </a:r>
            <a:r>
              <a:rPr lang="en-DE" dirty="0"/>
              <a:t>e</a:t>
            </a:r>
            <a:r>
              <a:rPr lang="de-DE" dirty="0"/>
              <a:t>c</a:t>
            </a:r>
            <a:r>
              <a:rPr lang="en-DE" dirty="0"/>
              <a:t>t</a:t>
            </a:r>
            <a:r>
              <a:rPr lang="de-DE" dirty="0"/>
              <a:t>i</a:t>
            </a:r>
            <a:r>
              <a:rPr lang="en-DE" dirty="0"/>
              <a:t>v</a:t>
            </a:r>
            <a:r>
              <a:rPr lang="de-DE" dirty="0"/>
              <a:t>e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5F045-9502-49DB-BB0C-3A6EEF70EBBF}"/>
              </a:ext>
            </a:extLst>
          </p:cNvPr>
          <p:cNvSpPr txBox="1"/>
          <p:nvPr/>
        </p:nvSpPr>
        <p:spPr>
          <a:xfrm>
            <a:off x="357908" y="3555729"/>
            <a:ext cx="49714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u="sng" dirty="0"/>
              <a:t>Objective</a:t>
            </a:r>
          </a:p>
          <a:p>
            <a:endParaRPr lang="en-DE" u="sng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0" dirty="0"/>
              <a:t>T</a:t>
            </a:r>
            <a:r>
              <a:rPr lang="en-DE" sz="1600" b="0" dirty="0"/>
              <a:t>o investigate the </a:t>
            </a:r>
            <a:r>
              <a:rPr lang="en-DE" sz="1600" b="0" dirty="0">
                <a:solidFill>
                  <a:srgbClr val="FF0000"/>
                </a:solidFill>
              </a:rPr>
              <a:t>influence of thermal expansion coefficients</a:t>
            </a:r>
            <a:r>
              <a:rPr lang="en-DE" sz="1600" b="0" dirty="0"/>
              <a:t> of differ</a:t>
            </a:r>
            <a:r>
              <a:rPr lang="de-DE" sz="1600" b="0" dirty="0"/>
              <a:t>en</a:t>
            </a:r>
            <a:r>
              <a:rPr lang="en-DE" sz="1600" b="0" dirty="0"/>
              <a:t>t materials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A vehicle model of Toyota Camry available at GNS </a:t>
            </a:r>
            <a:r>
              <a:rPr lang="en-DE" sz="1600" b="0" dirty="0" err="1"/>
              <a:t>mbH</a:t>
            </a:r>
            <a:r>
              <a:rPr lang="en-DE" sz="1600" b="0" dirty="0"/>
              <a:t>, Braunschweig is used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To simulate the </a:t>
            </a:r>
            <a:r>
              <a:rPr lang="en-DE" sz="1600" b="0" dirty="0">
                <a:solidFill>
                  <a:srgbClr val="FF0000"/>
                </a:solidFill>
              </a:rPr>
              <a:t>adhe</a:t>
            </a:r>
            <a:r>
              <a:rPr lang="de-DE" sz="1600" b="0" dirty="0">
                <a:solidFill>
                  <a:srgbClr val="FF0000"/>
                </a:solidFill>
              </a:rPr>
              <a:t>si</a:t>
            </a:r>
            <a:r>
              <a:rPr lang="en-DE" sz="1600" b="0" dirty="0" err="1">
                <a:solidFill>
                  <a:srgbClr val="FF0000"/>
                </a:solidFill>
              </a:rPr>
              <a:t>ve</a:t>
            </a:r>
            <a:r>
              <a:rPr lang="en-DE" sz="1600" b="0" dirty="0">
                <a:solidFill>
                  <a:srgbClr val="FF0000"/>
                </a:solidFill>
              </a:rPr>
              <a:t> layer </a:t>
            </a:r>
            <a:r>
              <a:rPr lang="de-DE" sz="1600" b="0" dirty="0">
                <a:solidFill>
                  <a:srgbClr val="FF0000"/>
                </a:solidFill>
              </a:rPr>
              <a:t>d</a:t>
            </a:r>
            <a:r>
              <a:rPr lang="en-DE" sz="1600" b="0" dirty="0">
                <a:solidFill>
                  <a:srgbClr val="FF0000"/>
                </a:solidFill>
              </a:rPr>
              <a:t>a</a:t>
            </a:r>
            <a:r>
              <a:rPr lang="de-DE" sz="1600" b="0" dirty="0">
                <a:solidFill>
                  <a:srgbClr val="FF0000"/>
                </a:solidFill>
              </a:rPr>
              <a:t>m</a:t>
            </a:r>
            <a:r>
              <a:rPr lang="en-DE" sz="1600" b="0" dirty="0">
                <a:solidFill>
                  <a:srgbClr val="FF0000"/>
                </a:solidFill>
              </a:rPr>
              <a:t>a</a:t>
            </a:r>
            <a:r>
              <a:rPr lang="de-DE" sz="1600" b="0" dirty="0">
                <a:solidFill>
                  <a:srgbClr val="FF0000"/>
                </a:solidFill>
              </a:rPr>
              <a:t>g</a:t>
            </a:r>
            <a:r>
              <a:rPr lang="en-DE" sz="1600" b="0" dirty="0">
                <a:solidFill>
                  <a:srgbClr val="FF0000"/>
                </a:solidFill>
              </a:rPr>
              <a:t>e</a:t>
            </a:r>
            <a:r>
              <a:rPr lang="en-DE" sz="1600" b="0" dirty="0"/>
              <a:t> using FEM software ABAQUS</a:t>
            </a:r>
            <a:r>
              <a:rPr lang="en-DE" sz="1600" b="0" baseline="30000" dirty="0"/>
              <a:t>TM</a:t>
            </a:r>
          </a:p>
        </p:txBody>
      </p:sp>
      <p:pic>
        <p:nvPicPr>
          <p:cNvPr id="11" name="Content Placeholder 1">
            <a:extLst>
              <a:ext uri="{FF2B5EF4-FFF2-40B4-BE49-F238E27FC236}">
                <a16:creationId xmlns:a16="http://schemas.microsoft.com/office/drawing/2014/main" id="{533C1497-3A1C-47EF-9771-B13B720E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49129" y="1552535"/>
            <a:ext cx="383857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3FB0B8-E292-410A-80A0-F9FCE6AD6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204" y="1093304"/>
            <a:ext cx="952500" cy="781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09B816-2C1C-4ED4-A72E-B7C603918EDA}"/>
              </a:ext>
            </a:extLst>
          </p:cNvPr>
          <p:cNvSpPr txBox="1"/>
          <p:nvPr/>
        </p:nvSpPr>
        <p:spPr>
          <a:xfrm>
            <a:off x="5509636" y="4413469"/>
            <a:ext cx="3478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P</a:t>
            </a:r>
            <a:r>
              <a:rPr lang="en-DE" sz="1200" b="0" i="1" dirty="0"/>
              <a:t>o</a:t>
            </a:r>
            <a:r>
              <a:rPr lang="de-DE" sz="1200" b="0" i="1" dirty="0"/>
              <a:t>r</a:t>
            </a:r>
            <a:r>
              <a:rPr lang="en-DE" sz="1200" b="0" i="1" dirty="0"/>
              <a:t>s</a:t>
            </a:r>
            <a:r>
              <a:rPr lang="de-DE" sz="1200" b="0" i="1" dirty="0"/>
              <a:t>c</a:t>
            </a:r>
            <a:r>
              <a:rPr lang="en-DE" sz="1200" b="0" i="1" dirty="0"/>
              <a:t>h</a:t>
            </a:r>
            <a:r>
              <a:rPr lang="de-DE" sz="1200" b="0" i="1" dirty="0"/>
              <a:t>e</a:t>
            </a:r>
            <a:r>
              <a:rPr lang="en-DE" sz="1200" b="0" i="1" dirty="0"/>
              <a:t> 911 </a:t>
            </a:r>
            <a:r>
              <a:rPr lang="de-DE" sz="1200" b="0" i="1" dirty="0"/>
              <a:t>B</a:t>
            </a:r>
            <a:r>
              <a:rPr lang="en-DE" sz="1200" b="0" i="1" dirty="0"/>
              <a:t>I</a:t>
            </a:r>
            <a:r>
              <a:rPr lang="de-DE" sz="1200" b="0" i="1" dirty="0"/>
              <a:t>W</a:t>
            </a:r>
            <a:r>
              <a:rPr lang="en-DE" sz="1200" b="0" i="1" dirty="0"/>
              <a:t>, Blue – Aluminium / Re</a:t>
            </a:r>
            <a:r>
              <a:rPr lang="de-DE" sz="1200" b="0" i="1" dirty="0"/>
              <a:t>d</a:t>
            </a:r>
            <a:r>
              <a:rPr lang="en-DE" sz="1200" b="0" i="1" dirty="0"/>
              <a:t>, Orange, Yellow and Green – Steel  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B1B2E-8A1B-49BA-B457-5C718C730D2E}"/>
              </a:ext>
            </a:extLst>
          </p:cNvPr>
          <p:cNvSpPr txBox="1"/>
          <p:nvPr/>
        </p:nvSpPr>
        <p:spPr>
          <a:xfrm>
            <a:off x="357908" y="1241597"/>
            <a:ext cx="4971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M</a:t>
            </a:r>
            <a:r>
              <a:rPr lang="en-DE" u="sng" dirty="0"/>
              <a:t>o</a:t>
            </a:r>
            <a:r>
              <a:rPr lang="de-DE" u="sng" dirty="0"/>
              <a:t>t</a:t>
            </a:r>
            <a:r>
              <a:rPr lang="en-DE" u="sng" dirty="0" err="1"/>
              <a:t>i</a:t>
            </a:r>
            <a:r>
              <a:rPr lang="de-DE" u="sng" dirty="0"/>
              <a:t>v</a:t>
            </a:r>
            <a:r>
              <a:rPr lang="en-DE" u="sng" dirty="0"/>
              <a:t>a</a:t>
            </a:r>
            <a:r>
              <a:rPr lang="de-DE" u="sng" dirty="0"/>
              <a:t>t</a:t>
            </a:r>
            <a:r>
              <a:rPr lang="en-DE" u="sng" dirty="0" err="1"/>
              <a:t>i</a:t>
            </a:r>
            <a:r>
              <a:rPr lang="de-DE" u="sng" dirty="0"/>
              <a:t>o</a:t>
            </a:r>
            <a:r>
              <a:rPr lang="en-DE" u="sng" dirty="0"/>
              <a:t>n</a:t>
            </a:r>
          </a:p>
          <a:p>
            <a:endParaRPr lang="en-DE" u="sng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0" dirty="0"/>
              <a:t>C</a:t>
            </a:r>
            <a:r>
              <a:rPr lang="en-DE" sz="1600" b="0" dirty="0"/>
              <a:t>O</a:t>
            </a:r>
            <a:r>
              <a:rPr lang="en-DE" sz="1600" b="0" baseline="-25000" dirty="0"/>
              <a:t>2 </a:t>
            </a:r>
            <a:r>
              <a:rPr lang="de-DE" sz="1600" b="0" dirty="0"/>
              <a:t>l</a:t>
            </a:r>
            <a:r>
              <a:rPr lang="en-DE" sz="1600" b="0" dirty="0" err="1"/>
              <a:t>i</a:t>
            </a:r>
            <a:r>
              <a:rPr lang="de-DE" sz="1600" b="0" dirty="0"/>
              <a:t>m</a:t>
            </a:r>
            <a:r>
              <a:rPr lang="en-DE" sz="1600" b="0" dirty="0" err="1"/>
              <a:t>i</a:t>
            </a:r>
            <a:r>
              <a:rPr lang="de-DE" sz="1600" b="0" dirty="0"/>
              <a:t>t</a:t>
            </a:r>
            <a:r>
              <a:rPr lang="en-DE" sz="1600" b="0" dirty="0"/>
              <a:t> </a:t>
            </a:r>
            <a:r>
              <a:rPr lang="de-DE" sz="1600" b="0" dirty="0"/>
              <a:t>v</a:t>
            </a:r>
            <a:r>
              <a:rPr lang="en-DE" sz="1600" b="0" dirty="0"/>
              <a:t>a</a:t>
            </a:r>
            <a:r>
              <a:rPr lang="de-DE" sz="1600" b="0" dirty="0"/>
              <a:t>l</a:t>
            </a:r>
            <a:r>
              <a:rPr lang="en-DE" sz="1600" b="0" dirty="0"/>
              <a:t>u</a:t>
            </a:r>
            <a:r>
              <a:rPr lang="de-DE" sz="1600" b="0" dirty="0"/>
              <a:t>e</a:t>
            </a:r>
            <a:r>
              <a:rPr lang="en-DE" sz="1600" b="0" dirty="0"/>
              <a:t> </a:t>
            </a:r>
            <a:r>
              <a:rPr lang="de-DE" sz="1600" b="0" dirty="0"/>
              <a:t>c</a:t>
            </a:r>
            <a:r>
              <a:rPr lang="en-DE" sz="1600" b="0" dirty="0"/>
              <a:t>u</a:t>
            </a:r>
            <a:r>
              <a:rPr lang="de-DE" sz="1600" b="0" dirty="0"/>
              <a:t>r</a:t>
            </a:r>
            <a:r>
              <a:rPr lang="en-DE" sz="1600" b="0" dirty="0"/>
              <a:t>v</a:t>
            </a:r>
            <a:r>
              <a:rPr lang="de-DE" sz="1600" b="0" dirty="0"/>
              <a:t>e</a:t>
            </a:r>
            <a:r>
              <a:rPr lang="en-DE" sz="1600" b="0" dirty="0"/>
              <a:t> </a:t>
            </a:r>
            <a:r>
              <a:rPr lang="de-DE" sz="1600" b="0" dirty="0"/>
              <a:t>i</a:t>
            </a:r>
            <a:r>
              <a:rPr lang="en-DE" sz="1600" b="0" dirty="0"/>
              <a:t>s </a:t>
            </a:r>
            <a:r>
              <a:rPr lang="de-DE" sz="1600" b="0" dirty="0"/>
              <a:t>p</a:t>
            </a:r>
            <a:r>
              <a:rPr lang="en-DE" sz="1600" b="0" dirty="0"/>
              <a:t>l</a:t>
            </a:r>
            <a:r>
              <a:rPr lang="de-DE" sz="1600" b="0" dirty="0"/>
              <a:t>a</a:t>
            </a:r>
            <a:r>
              <a:rPr lang="en-DE" sz="1600" b="0" dirty="0"/>
              <a:t>n</a:t>
            </a:r>
            <a:r>
              <a:rPr lang="de-DE" sz="1600" b="0" dirty="0"/>
              <a:t>n</a:t>
            </a:r>
            <a:r>
              <a:rPr lang="en-DE" sz="1600" b="0" dirty="0"/>
              <a:t>e</a:t>
            </a:r>
            <a:r>
              <a:rPr lang="de-DE" sz="1600" b="0" dirty="0"/>
              <a:t>d</a:t>
            </a:r>
            <a:r>
              <a:rPr lang="en-DE" sz="1600" b="0" dirty="0"/>
              <a:t> </a:t>
            </a:r>
            <a:r>
              <a:rPr lang="de-DE" sz="1600" b="0" dirty="0"/>
              <a:t>f</a:t>
            </a:r>
            <a:r>
              <a:rPr lang="en-DE" sz="1600" b="0" dirty="0"/>
              <a:t>o</a:t>
            </a:r>
            <a:r>
              <a:rPr lang="de-DE" sz="1600" b="0" dirty="0"/>
              <a:t>r</a:t>
            </a:r>
            <a:r>
              <a:rPr lang="en-DE" sz="1600" b="0" dirty="0"/>
              <a:t> </a:t>
            </a:r>
            <a:r>
              <a:rPr lang="de-DE" sz="1600" b="0" dirty="0"/>
              <a:t>n</a:t>
            </a:r>
            <a:r>
              <a:rPr lang="en-DE" sz="1600" b="0" dirty="0"/>
              <a:t>e</a:t>
            </a:r>
            <a:r>
              <a:rPr lang="de-DE" sz="1600" b="0" dirty="0"/>
              <a:t>w</a:t>
            </a:r>
            <a:r>
              <a:rPr lang="en-DE" sz="1600" b="0" dirty="0"/>
              <a:t> </a:t>
            </a:r>
            <a:r>
              <a:rPr lang="de-DE" sz="1600" b="0" dirty="0"/>
              <a:t>v</a:t>
            </a:r>
            <a:r>
              <a:rPr lang="en-DE" sz="1600" b="0" dirty="0"/>
              <a:t>e</a:t>
            </a:r>
            <a:r>
              <a:rPr lang="de-DE" sz="1600" b="0" dirty="0"/>
              <a:t>h</a:t>
            </a:r>
            <a:r>
              <a:rPr lang="en-DE" sz="1600" b="0" dirty="0" err="1"/>
              <a:t>i</a:t>
            </a:r>
            <a:r>
              <a:rPr lang="de-DE" sz="1600" b="0" dirty="0"/>
              <a:t>c</a:t>
            </a:r>
            <a:r>
              <a:rPr lang="en-DE" sz="1600" b="0" dirty="0"/>
              <a:t>l</a:t>
            </a:r>
            <a:r>
              <a:rPr lang="de-DE" sz="1600" b="0" dirty="0"/>
              <a:t>e</a:t>
            </a:r>
            <a:r>
              <a:rPr lang="en-DE" sz="1600" b="0" dirty="0"/>
              <a:t>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No more than 95 g/km of </a:t>
            </a:r>
            <a:r>
              <a:rPr lang="de-DE" sz="1600" b="0" dirty="0"/>
              <a:t>C</a:t>
            </a:r>
            <a:r>
              <a:rPr lang="en-DE" sz="1600" b="0" dirty="0"/>
              <a:t>O</a:t>
            </a:r>
            <a:r>
              <a:rPr lang="en-DE" sz="1600" b="0" baseline="-25000" dirty="0"/>
              <a:t>2 </a:t>
            </a:r>
            <a:r>
              <a:rPr lang="de-DE" sz="1600" b="0" dirty="0"/>
              <a:t>b</a:t>
            </a:r>
            <a:r>
              <a:rPr lang="en-DE" sz="1600" b="0" dirty="0"/>
              <a:t>y 2021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Porsche 911 BIW - </a:t>
            </a:r>
            <a:r>
              <a:rPr lang="de-DE" sz="1600" b="0" dirty="0"/>
              <a:t>A</a:t>
            </a:r>
            <a:r>
              <a:rPr lang="en-DE" sz="1600" b="0" dirty="0"/>
              <a:t> </a:t>
            </a:r>
            <a:r>
              <a:rPr lang="de-DE" sz="1600" b="0" dirty="0"/>
              <a:t>m</a:t>
            </a:r>
            <a:r>
              <a:rPr lang="en-DE" sz="1600" b="0" dirty="0" err="1"/>
              <a:t>i</a:t>
            </a:r>
            <a:r>
              <a:rPr lang="de-DE" sz="1600" b="0" dirty="0"/>
              <a:t>x</a:t>
            </a:r>
            <a:r>
              <a:rPr lang="en-DE" sz="1600" b="0" dirty="0"/>
              <a:t>e</a:t>
            </a:r>
            <a:r>
              <a:rPr lang="de-DE" sz="1600" b="0" dirty="0"/>
              <a:t>d</a:t>
            </a:r>
            <a:r>
              <a:rPr lang="en-DE" sz="1600" b="0" dirty="0"/>
              <a:t> </a:t>
            </a:r>
            <a:r>
              <a:rPr lang="de-DE" sz="1600" b="0" dirty="0"/>
              <a:t>c</a:t>
            </a:r>
            <a:r>
              <a:rPr lang="en-DE" sz="1600" b="0" dirty="0"/>
              <a:t>o</a:t>
            </a:r>
            <a:r>
              <a:rPr lang="de-DE" sz="1600" b="0" dirty="0"/>
              <a:t>n</a:t>
            </a:r>
            <a:r>
              <a:rPr lang="en-DE" sz="1600" b="0" dirty="0"/>
              <a:t>s</a:t>
            </a:r>
            <a:r>
              <a:rPr lang="de-DE" sz="1600" b="0" dirty="0"/>
              <a:t>t</a:t>
            </a:r>
            <a:r>
              <a:rPr lang="en-DE" sz="1600" b="0" dirty="0"/>
              <a:t>r</a:t>
            </a:r>
            <a:r>
              <a:rPr lang="de-DE" sz="1600" b="0" dirty="0"/>
              <a:t>u</a:t>
            </a:r>
            <a:r>
              <a:rPr lang="en-DE" sz="1600" b="0" dirty="0"/>
              <a:t>c</a:t>
            </a:r>
            <a:r>
              <a:rPr lang="de-DE" sz="1600" b="0" dirty="0"/>
              <a:t>t</a:t>
            </a:r>
            <a:r>
              <a:rPr lang="en-DE" sz="1600" b="0" dirty="0" err="1"/>
              <a:t>i</a:t>
            </a:r>
            <a:r>
              <a:rPr lang="de-DE" sz="1600" b="0" dirty="0"/>
              <a:t>o</a:t>
            </a:r>
            <a:r>
              <a:rPr lang="en-DE" sz="1600" b="0" dirty="0"/>
              <a:t>n </a:t>
            </a:r>
            <a:r>
              <a:rPr lang="de-DE" sz="1600" b="0" dirty="0"/>
              <a:t>c</a:t>
            </a:r>
            <a:r>
              <a:rPr lang="en-DE" sz="1600" b="0" dirty="0"/>
              <a:t>o</a:t>
            </a:r>
            <a:r>
              <a:rPr lang="de-DE" sz="1600" b="0" dirty="0"/>
              <a:t>n</a:t>
            </a:r>
            <a:r>
              <a:rPr lang="en-DE" sz="1600" b="0" dirty="0"/>
              <a:t>c</a:t>
            </a:r>
            <a:r>
              <a:rPr lang="de-DE" sz="1600" b="0" dirty="0"/>
              <a:t>e</a:t>
            </a:r>
            <a:r>
              <a:rPr lang="en-DE" sz="1600" b="0" dirty="0"/>
              <a:t>p</a:t>
            </a:r>
            <a:r>
              <a:rPr lang="de-DE" sz="1600" b="0" dirty="0"/>
              <a:t>t</a:t>
            </a:r>
            <a:r>
              <a:rPr lang="en-DE" sz="1600" b="0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96D924-2243-49AA-AE4F-58C2CC215D5F}"/>
              </a:ext>
            </a:extLst>
          </p:cNvPr>
          <p:cNvSpPr/>
          <p:nvPr/>
        </p:nvSpPr>
        <p:spPr>
          <a:xfrm>
            <a:off x="6631709" y="3934691"/>
            <a:ext cx="1468582" cy="33250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2518878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Standarddesign">
  <a:themeElements>
    <a:clrScheme name="TU Braunschweig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U Braunschweig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ADBF4D"/>
        </a:accent3>
        <a:accent4>
          <a:srgbClr val="FA6E00"/>
        </a:accent4>
        <a:accent5>
          <a:srgbClr val="407E97"/>
        </a:accent5>
        <a:accent6>
          <a:srgbClr val="98409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Standarddesign">
  <a:themeElements>
    <a:clrScheme name="TU Braunschweig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FFFFFF"/>
        </a:accent3>
        <a:accent4>
          <a:srgbClr val="000000"/>
        </a:accent4>
        <a:accent5>
          <a:srgbClr val="DBABAF"/>
        </a:accent5>
        <a:accent6>
          <a:srgbClr val="4596B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17583</TotalTime>
  <Words>4067</Words>
  <Application>Microsoft Office PowerPoint</Application>
  <PresentationFormat>On-screen Show (4:3)</PresentationFormat>
  <Paragraphs>405</Paragraphs>
  <Slides>38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MJXc-TeX-math-I</vt:lpstr>
      <vt:lpstr>Times New Roman</vt:lpstr>
      <vt:lpstr>Wingdings</vt:lpstr>
      <vt:lpstr>1_Standarddesign</vt:lpstr>
      <vt:lpstr>2_Standarddesign</vt:lpstr>
      <vt:lpstr>Simulation of production process-related adhesive damage of adhesively bonded multi-material body in white</vt:lpstr>
      <vt:lpstr>Contents</vt:lpstr>
      <vt:lpstr>Introduction</vt:lpstr>
      <vt:lpstr>Contents</vt:lpstr>
      <vt:lpstr>Industrial process and problem description</vt:lpstr>
      <vt:lpstr>Industrial process</vt:lpstr>
      <vt:lpstr>Problem description</vt:lpstr>
      <vt:lpstr>Contents</vt:lpstr>
      <vt:lpstr>Motivation and objective</vt:lpstr>
      <vt:lpstr>Contents</vt:lpstr>
      <vt:lpstr>Overview of material properties</vt:lpstr>
      <vt:lpstr>Validation of film coefficient</vt:lpstr>
      <vt:lpstr>Validation of film coefficient</vt:lpstr>
      <vt:lpstr>Validation of film coefficient</vt:lpstr>
      <vt:lpstr>Validation of film coefficient</vt:lpstr>
      <vt:lpstr>Validation of film coefficient</vt:lpstr>
      <vt:lpstr>Validation of film coefficient</vt:lpstr>
      <vt:lpstr>Mechanical properties</vt:lpstr>
      <vt:lpstr>Mechanical properties</vt:lpstr>
      <vt:lpstr>Mechanical properties</vt:lpstr>
      <vt:lpstr>Contents</vt:lpstr>
      <vt:lpstr>Workflow of the simulation</vt:lpstr>
      <vt:lpstr>Workflow in ANSATM pre-processor</vt:lpstr>
      <vt:lpstr>Workflow in ANSATM pre-processor</vt:lpstr>
      <vt:lpstr>Workflow in ABAQUSTM</vt:lpstr>
      <vt:lpstr>Thermal-stress analysis in ABAQUSTM </vt:lpstr>
      <vt:lpstr>Contents</vt:lpstr>
      <vt:lpstr>Results</vt:lpstr>
      <vt:lpstr>Results</vt:lpstr>
      <vt:lpstr>Results</vt:lpstr>
      <vt:lpstr>Results</vt:lpstr>
      <vt:lpstr>Results</vt:lpstr>
      <vt:lpstr>Results</vt:lpstr>
      <vt:lpstr>Contents</vt:lpstr>
      <vt:lpstr>Conclusion and scope for future work</vt:lpstr>
      <vt:lpstr>PowerPoint Presentation</vt:lpstr>
      <vt:lpstr>References</vt:lpstr>
      <vt:lpstr>References</vt:lpstr>
    </vt:vector>
  </TitlesOfParts>
  <Company>Verein Deutscher Giessereifachleute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Suba Siva Chandran</dc:creator>
  <cp:lastModifiedBy>Suba Siva Chandran</cp:lastModifiedBy>
  <cp:revision>1028</cp:revision>
  <dcterms:created xsi:type="dcterms:W3CDTF">2000-08-03T09:57:30Z</dcterms:created>
  <dcterms:modified xsi:type="dcterms:W3CDTF">2020-06-04T18:38:02Z</dcterms:modified>
</cp:coreProperties>
</file>